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69" r:id="rId4"/>
    <p:sldId id="270" r:id="rId5"/>
    <p:sldId id="258" r:id="rId6"/>
    <p:sldId id="272" r:id="rId7"/>
    <p:sldId id="273" r:id="rId8"/>
    <p:sldId id="268" r:id="rId9"/>
    <p:sldId id="295" r:id="rId10"/>
    <p:sldId id="296" r:id="rId11"/>
    <p:sldId id="292" r:id="rId12"/>
    <p:sldId id="259" r:id="rId13"/>
    <p:sldId id="260" r:id="rId14"/>
    <p:sldId id="261" r:id="rId15"/>
    <p:sldId id="279" r:id="rId16"/>
    <p:sldId id="280" r:id="rId17"/>
    <p:sldId id="281" r:id="rId18"/>
    <p:sldId id="278" r:id="rId19"/>
    <p:sldId id="293" r:id="rId20"/>
    <p:sldId id="282" r:id="rId21"/>
    <p:sldId id="283" r:id="rId22"/>
    <p:sldId id="285" r:id="rId23"/>
    <p:sldId id="284" r:id="rId24"/>
    <p:sldId id="262" r:id="rId25"/>
    <p:sldId id="265" r:id="rId26"/>
    <p:sldId id="288" r:id="rId27"/>
    <p:sldId id="287" r:id="rId28"/>
    <p:sldId id="266" r:id="rId29"/>
    <p:sldId id="290" r:id="rId30"/>
    <p:sldId id="289" r:id="rId31"/>
    <p:sldId id="291" r:id="rId32"/>
    <p:sldId id="267" r:id="rId33"/>
    <p:sldId id="277" r:id="rId34"/>
    <p:sldId id="275" r:id="rId35"/>
    <p:sldId id="271" r:id="rId36"/>
    <p:sldId id="294" r:id="rId3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ção Predefinida" id="{F793D3FA-0E22-486E-AEDA-EAC62B86FF20}">
          <p14:sldIdLst>
            <p14:sldId id="256"/>
            <p14:sldId id="257"/>
            <p14:sldId id="269"/>
            <p14:sldId id="270"/>
            <p14:sldId id="258"/>
            <p14:sldId id="272"/>
            <p14:sldId id="273"/>
            <p14:sldId id="268"/>
            <p14:sldId id="295"/>
            <p14:sldId id="296"/>
            <p14:sldId id="292"/>
            <p14:sldId id="259"/>
            <p14:sldId id="260"/>
            <p14:sldId id="261"/>
            <p14:sldId id="279"/>
            <p14:sldId id="280"/>
            <p14:sldId id="281"/>
            <p14:sldId id="278"/>
            <p14:sldId id="293"/>
            <p14:sldId id="282"/>
            <p14:sldId id="283"/>
            <p14:sldId id="285"/>
            <p14:sldId id="284"/>
            <p14:sldId id="262"/>
            <p14:sldId id="265"/>
            <p14:sldId id="288"/>
            <p14:sldId id="287"/>
            <p14:sldId id="266"/>
            <p14:sldId id="290"/>
            <p14:sldId id="289"/>
            <p14:sldId id="291"/>
            <p14:sldId id="267"/>
            <p14:sldId id="277"/>
            <p14:sldId id="275"/>
            <p14:sldId id="271"/>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51" autoAdjust="0"/>
    <p:restoredTop sz="78778" autoAdjust="0"/>
  </p:normalViewPr>
  <p:slideViewPr>
    <p:cSldViewPr snapToGrid="0">
      <p:cViewPr varScale="1">
        <p:scale>
          <a:sx n="71" d="100"/>
          <a:sy n="71" d="100"/>
        </p:scale>
        <p:origin x="72"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590EE-4109-48A6-B7B9-B80744CB633A}" type="datetimeFigureOut">
              <a:rPr lang="pt-PT" smtClean="0"/>
              <a:t>15/06/2022</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C93807-6573-4772-8681-A0A832F991F9}" type="slidenum">
              <a:rPr lang="pt-PT" smtClean="0"/>
              <a:t>‹nº›</a:t>
            </a:fld>
            <a:endParaRPr lang="pt-PT"/>
          </a:p>
        </p:txBody>
      </p:sp>
    </p:spTree>
    <p:extLst>
      <p:ext uri="{BB962C8B-B14F-4D97-AF65-F5344CB8AC3E}">
        <p14:creationId xmlns:p14="http://schemas.microsoft.com/office/powerpoint/2010/main" val="1073603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Boa tarde , professores o meu nome e Filipe </a:t>
            </a:r>
            <a:r>
              <a:rPr lang="pt-PT" dirty="0" err="1"/>
              <a:t>martins</a:t>
            </a:r>
            <a:r>
              <a:rPr lang="pt-PT" dirty="0"/>
              <a:t> e venho apresentar a minha tese com o tema </a:t>
            </a:r>
            <a:r>
              <a:rPr lang="pt-PT" dirty="0" err="1"/>
              <a:t>Deep</a:t>
            </a:r>
            <a:r>
              <a:rPr lang="pt-PT" dirty="0"/>
              <a:t> </a:t>
            </a:r>
            <a:r>
              <a:rPr lang="pt-PT" dirty="0" err="1"/>
              <a:t>learning</a:t>
            </a:r>
            <a:r>
              <a:rPr lang="pt-PT" dirty="0"/>
              <a:t> </a:t>
            </a:r>
            <a:r>
              <a:rPr lang="pt-PT" dirty="0" err="1"/>
              <a:t>methods</a:t>
            </a:r>
            <a:r>
              <a:rPr lang="pt-PT" dirty="0"/>
              <a:t> for </a:t>
            </a:r>
            <a:r>
              <a:rPr lang="pt-PT" dirty="0" err="1"/>
              <a:t>processing</a:t>
            </a:r>
            <a:r>
              <a:rPr lang="pt-PT" dirty="0"/>
              <a:t> </a:t>
            </a:r>
            <a:r>
              <a:rPr lang="pt-PT" dirty="0" err="1"/>
              <a:t>digitized</a:t>
            </a:r>
            <a:r>
              <a:rPr lang="pt-PT" dirty="0"/>
              <a:t> </a:t>
            </a:r>
            <a:r>
              <a:rPr lang="pt-PT" dirty="0" err="1"/>
              <a:t>herbarium</a:t>
            </a:r>
            <a:r>
              <a:rPr lang="pt-PT" dirty="0"/>
              <a:t> </a:t>
            </a:r>
            <a:r>
              <a:rPr lang="pt-PT" dirty="0" err="1"/>
              <a:t>specimens</a:t>
            </a:r>
            <a:r>
              <a:rPr lang="pt-PT" dirty="0"/>
              <a:t> , que foi orientada pelos professores Bruno Martins e Jacinto Estima.</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a:t>
            </a:fld>
            <a:endParaRPr lang="pt-PT"/>
          </a:p>
        </p:txBody>
      </p:sp>
    </p:spTree>
    <p:extLst>
      <p:ext uri="{BB962C8B-B14F-4D97-AF65-F5344CB8AC3E}">
        <p14:creationId xmlns:p14="http://schemas.microsoft.com/office/powerpoint/2010/main" val="3278493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estrutura do nosso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e semelhante ao do nosso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 única mudança e que em vez da camada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Multi-head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deixa de funcionar sozinha, e utilizara a informação obtida pela camada self-</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conseguindo obter informação do esquema que relaciona 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de entrada uns aos outros. Isto, evita a necessidade de utilizar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Recurrent</a:t>
            </a:r>
            <a:r>
              <a:rPr lang="pt-PT" sz="1800" dirty="0">
                <a:effectLst/>
                <a:latin typeface="Calibri" panose="020F0502020204030204" pitchFamily="34" charset="0"/>
                <a:ea typeface="Calibri" panose="020F0502020204030204" pitchFamily="34" charset="0"/>
                <a:cs typeface="Times New Roman" panose="02020603050405020304" pitchFamily="18" charset="0"/>
              </a:rPr>
              <a:t> neurais networks para manter o contexto passado e futuro e permitindo que este processo seja separado e paralelo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10</a:t>
            </a:fld>
            <a:endParaRPr lang="pt-PT"/>
          </a:p>
        </p:txBody>
      </p:sp>
    </p:spTree>
    <p:extLst>
      <p:ext uri="{BB962C8B-B14F-4D97-AF65-F5344CB8AC3E}">
        <p14:creationId xmlns:p14="http://schemas.microsoft.com/office/powerpoint/2010/main" val="3504526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Vamos</a:t>
            </a:r>
            <a:r>
              <a:rPr lang="en-US" dirty="0"/>
              <a:t> </a:t>
            </a:r>
            <a:r>
              <a:rPr lang="en-US" dirty="0" err="1"/>
              <a:t>passar</a:t>
            </a:r>
            <a:r>
              <a:rPr lang="en-US" dirty="0"/>
              <a:t> para a implementaçao</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11</a:t>
            </a:fld>
            <a:endParaRPr lang="pt-PT"/>
          </a:p>
        </p:txBody>
      </p:sp>
    </p:spTree>
    <p:extLst>
      <p:ext uri="{BB962C8B-B14F-4D97-AF65-F5344CB8AC3E}">
        <p14:creationId xmlns:p14="http://schemas.microsoft.com/office/powerpoint/2010/main" val="1520883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utilizado é uma coleção já estabelecida e compilada com mais de 1.800 espécimes de herbário para fins de catalogação.  Este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e bastante complexo é um bom representante para os desafios que o nosso modelo terá de ultrapassar. Este desavio pode ser demasiado complexo para o modelo que andamos a desenvolver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pois este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contem exemplos em múltiplas línguas em que as etiquetas de texto são apresentadas entre outros ... outro problema e que como foi contribuído por múltiplas instituições a volta do mundo através da catalogação manual, este pode conter erros.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fornece para cada imagem um objeto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json</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atributos relacionados com as etiquetas de texto e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herbaria</a:t>
            </a:r>
            <a:r>
              <a:rPr lang="pt-PT" sz="1800" dirty="0">
                <a:effectLst/>
                <a:latin typeface="Calibri" panose="020F0502020204030204" pitchFamily="34" charset="0"/>
                <a:ea typeface="Calibri" panose="020F0502020204030204" pitchFamily="34" charset="0"/>
                <a:cs typeface="Times New Roman" panose="02020603050405020304" pitchFamily="18" charset="0"/>
              </a:rPr>
              <a:t> persente.</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Como referido estes dados foram catalogados manualmente, não são adequado para treinar diretamente os nossos modelos. Pois para muitos não foi feita uma transcrição direta da informação presente em cada imagem.</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12</a:t>
            </a:fld>
            <a:endParaRPr lang="pt-PT"/>
          </a:p>
        </p:txBody>
      </p:sp>
    </p:spTree>
    <p:extLst>
      <p:ext uri="{BB962C8B-B14F-4D97-AF65-F5344CB8AC3E}">
        <p14:creationId xmlns:p14="http://schemas.microsoft.com/office/powerpoint/2010/main" val="257389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Para conseguir dados minimamente </a:t>
            </a:r>
            <a:r>
              <a:rPr lang="pt-PT" dirty="0" err="1"/>
              <a:t>standerizados</a:t>
            </a:r>
            <a:r>
              <a:rPr lang="pt-PT" dirty="0"/>
              <a:t>  para treinar os modelos foi implementado um processo de data </a:t>
            </a:r>
            <a:r>
              <a:rPr lang="pt-PT" dirty="0" err="1"/>
              <a:t>preparation</a:t>
            </a:r>
            <a:r>
              <a:rPr lang="pt-PT" dirty="0"/>
              <a:t> .</a:t>
            </a:r>
          </a:p>
          <a:p>
            <a:r>
              <a:rPr lang="pt-PT" dirty="0"/>
              <a:t>A primeira ferramenta foi Visual </a:t>
            </a:r>
            <a:r>
              <a:rPr lang="pt-PT" dirty="0" err="1"/>
              <a:t>Geometry</a:t>
            </a:r>
            <a:r>
              <a:rPr lang="pt-PT" dirty="0"/>
              <a:t> </a:t>
            </a:r>
            <a:r>
              <a:rPr lang="pt-PT" dirty="0" err="1"/>
              <a:t>Group</a:t>
            </a:r>
            <a:r>
              <a:rPr lang="pt-PT" dirty="0"/>
              <a:t>( </a:t>
            </a:r>
            <a:r>
              <a:rPr lang="pt-PT" dirty="0" err="1"/>
              <a:t>by</a:t>
            </a:r>
            <a:r>
              <a:rPr lang="pt-PT" dirty="0"/>
              <a:t> </a:t>
            </a:r>
            <a:r>
              <a:rPr lang="pt-PT" dirty="0" err="1"/>
              <a:t>University</a:t>
            </a:r>
            <a:r>
              <a:rPr lang="pt-PT" dirty="0"/>
              <a:t> of Oxford)  </a:t>
            </a:r>
            <a:r>
              <a:rPr lang="pt-PT" dirty="0" err="1"/>
              <a:t>Image</a:t>
            </a:r>
            <a:r>
              <a:rPr lang="pt-PT" dirty="0"/>
              <a:t> </a:t>
            </a:r>
            <a:r>
              <a:rPr lang="pt-PT" dirty="0" err="1"/>
              <a:t>Anotator</a:t>
            </a:r>
            <a:r>
              <a:rPr lang="pt-PT" dirty="0"/>
              <a:t>(VIA), é uma ferramenta desenvolvida que permite ao utilizador anotar manualmente uma imagem através da criação de </a:t>
            </a:r>
            <a:r>
              <a:rPr lang="pt-PT" dirty="0" err="1"/>
              <a:t>bounding</a:t>
            </a:r>
            <a:r>
              <a:rPr lang="pt-PT" dirty="0"/>
              <a:t> boxes e associar atributos quer à imagem e/ou </a:t>
            </a:r>
            <a:r>
              <a:rPr lang="pt-PT" dirty="0" err="1"/>
              <a:t>bounding</a:t>
            </a:r>
            <a:r>
              <a:rPr lang="pt-PT" dirty="0"/>
              <a:t> boxes. No nosso caso, utilizamos estas </a:t>
            </a:r>
            <a:r>
              <a:rPr lang="pt-PT" dirty="0" err="1"/>
              <a:t>bounding</a:t>
            </a:r>
            <a:r>
              <a:rPr lang="pt-PT" dirty="0"/>
              <a:t> boxes para indicar onde as etiquetas de texto estão presentes nas folhas, para utilização posterior no módulo de pré-processamento. Os atributos estão sobretudo associados à qualidade visual e ao estado de conservação. Associamos às </a:t>
            </a:r>
            <a:r>
              <a:rPr lang="pt-PT" dirty="0" err="1"/>
              <a:t>bounding</a:t>
            </a:r>
            <a:r>
              <a:rPr lang="pt-PT" dirty="0"/>
              <a:t> boxes informação extra sobre a falta ou erros de correspondência de atributos entre o </a:t>
            </a:r>
            <a:r>
              <a:rPr lang="pt-PT" dirty="0" err="1"/>
              <a:t>Json</a:t>
            </a:r>
            <a:r>
              <a:rPr lang="pt-PT" dirty="0"/>
              <a:t> e a imagem. Estes atributos também serão utilizados pelo nosso módulo de pré-processamento.</a:t>
            </a:r>
          </a:p>
          <a:p>
            <a:r>
              <a:rPr lang="pt-PT" dirty="0"/>
              <a:t>O nosso módulo de Pré-processamento utiliza toda a informação disponível dos </a:t>
            </a:r>
            <a:r>
              <a:rPr lang="pt-PT" dirty="0" err="1"/>
              <a:t>objectos</a:t>
            </a:r>
            <a:r>
              <a:rPr lang="pt-PT" dirty="0"/>
              <a:t> </a:t>
            </a:r>
            <a:r>
              <a:rPr lang="pt-PT" dirty="0" err="1"/>
              <a:t>json</a:t>
            </a:r>
            <a:r>
              <a:rPr lang="pt-PT" dirty="0"/>
              <a:t> combinada com as anotações feitas para filtrar e criar imagens com etiquetas falsas que servem para a rede como exemplos bem-comportado, uma vez que são uma correspondência 1:1 com as </a:t>
            </a:r>
            <a:r>
              <a:rPr lang="pt-PT" dirty="0" err="1"/>
              <a:t>prediction</a:t>
            </a:r>
            <a:r>
              <a:rPr lang="pt-PT" dirty="0"/>
              <a:t> </a:t>
            </a:r>
            <a:r>
              <a:rPr lang="pt-PT" dirty="0" err="1"/>
              <a:t>labels</a:t>
            </a:r>
            <a:r>
              <a:rPr lang="pt-PT" dirty="0"/>
              <a:t>.</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13</a:t>
            </a:fld>
            <a:endParaRPr lang="pt-PT"/>
          </a:p>
        </p:txBody>
      </p:sp>
    </p:spTree>
    <p:extLst>
      <p:ext uri="{BB962C8B-B14F-4D97-AF65-F5344CB8AC3E}">
        <p14:creationId xmlns:p14="http://schemas.microsoft.com/office/powerpoint/2010/main" val="246752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Apresentamos agora os principais processos do nosso módulo de pré-processamento. O objetivo deste módulo é alcançar um mínimo de dados estandardizados e criar imagens geradas por computador, que vão ser utilizadas para treinar os modelos.</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Para isso, o nosso processo começa a filtrar com base nos atributos dos objetos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json</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tal como referenciados antes que estes campos possam contem error, mesmo alguns não são preenchidos. </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14</a:t>
            </a:fld>
            <a:endParaRPr lang="pt-PT"/>
          </a:p>
        </p:txBody>
      </p:sp>
    </p:spTree>
    <p:extLst>
      <p:ext uri="{BB962C8B-B14F-4D97-AF65-F5344CB8AC3E}">
        <p14:creationId xmlns:p14="http://schemas.microsoft.com/office/powerpoint/2010/main" val="2292710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Depois pedimos ao utilizador para introduzir e anotar as imagens de etiquetas vazias, estas servirão para criar etiquetas falsas.</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15</a:t>
            </a:fld>
            <a:endParaRPr lang="pt-PT"/>
          </a:p>
        </p:txBody>
      </p:sp>
    </p:spTree>
    <p:extLst>
      <p:ext uri="{BB962C8B-B14F-4D97-AF65-F5344CB8AC3E}">
        <p14:creationId xmlns:p14="http://schemas.microsoft.com/office/powerpoint/2010/main" val="2235095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Depois pedimos ao utilizador para introduzir e anotar as imagens de etiquetas vazias, estas servirão para criar etiquetas falsas.</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16</a:t>
            </a:fld>
            <a:endParaRPr lang="pt-PT"/>
          </a:p>
        </p:txBody>
      </p:sp>
    </p:spTree>
    <p:extLst>
      <p:ext uri="{BB962C8B-B14F-4D97-AF65-F5344CB8AC3E}">
        <p14:creationId xmlns:p14="http://schemas.microsoft.com/office/powerpoint/2010/main" val="2988285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Depois disto, pedimos ao utilizador que introduza a fonte que será utilizada para a geração do texto nas nossas etiquetas falsas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chosing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ramdom</a:t>
            </a:r>
            <a:r>
              <a:rPr lang="pt-PT" sz="1800" dirty="0">
                <a:effectLst/>
                <a:latin typeface="Calibri" panose="020F0502020204030204" pitchFamily="34" charset="0"/>
                <a:ea typeface="Calibri" panose="020F0502020204030204" pitchFamily="34" charset="0"/>
                <a:cs typeface="Times New Roman" panose="02020603050405020304" pitchFamily="18" charset="0"/>
              </a:rPr>
              <a:t> per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image</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17</a:t>
            </a:fld>
            <a:endParaRPr lang="pt-PT"/>
          </a:p>
        </p:txBody>
      </p:sp>
    </p:spTree>
    <p:extLst>
      <p:ext uri="{BB962C8B-B14F-4D97-AF65-F5344CB8AC3E}">
        <p14:creationId xmlns:p14="http://schemas.microsoft.com/office/powerpoint/2010/main" val="1599731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pt-PT" sz="1800" dirty="0">
                <a:effectLst/>
                <a:latin typeface="Calibri" panose="020F0502020204030204" pitchFamily="34" charset="0"/>
                <a:ea typeface="Calibri" panose="020F0502020204030204" pitchFamily="34" charset="0"/>
                <a:cs typeface="Times New Roman" panose="02020603050405020304" pitchFamily="18" charset="0"/>
              </a:rPr>
              <a:t>Este primeiro grupo de processos servira para gerar imagens de etiquetas falsas com a intervenção do utilizador começando por pedir o utilizar que insira imagens de etiquetas vazias e em seguida anote cada imagem também  pede se ao utilizador um conjunto de fontes de texto que vão ser utilizadas para geração do texto.</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18</a:t>
            </a:fld>
            <a:endParaRPr lang="pt-PT"/>
          </a:p>
        </p:txBody>
      </p:sp>
    </p:spTree>
    <p:extLst>
      <p:ext uri="{BB962C8B-B14F-4D97-AF65-F5344CB8AC3E}">
        <p14:creationId xmlns:p14="http://schemas.microsoft.com/office/powerpoint/2010/main" val="1022593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pt-PT" sz="1800" dirty="0">
                <a:effectLst/>
                <a:latin typeface="Calibri" panose="020F0502020204030204" pitchFamily="34" charset="0"/>
                <a:ea typeface="Calibri" panose="020F0502020204030204" pitchFamily="34" charset="0"/>
                <a:cs typeface="Times New Roman" panose="02020603050405020304" pitchFamily="18" charset="0"/>
              </a:rPr>
              <a:t>O passo seguinte faz uma correspondência entre das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bounding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boxes originadas 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tool</a:t>
            </a:r>
            <a:r>
              <a:rPr lang="pt-PT" sz="1800" dirty="0">
                <a:effectLst/>
                <a:latin typeface="Calibri" panose="020F0502020204030204" pitchFamily="34" charset="0"/>
                <a:ea typeface="Calibri" panose="020F0502020204030204" pitchFamily="34" charset="0"/>
                <a:cs typeface="Times New Roman" panose="02020603050405020304" pitchFamily="18" charset="0"/>
              </a:rPr>
              <a:t> VIA e a relação de resolução das etiquetas de imagem vazias. Para evitar deformações ao sobrepor a etiqueta falsa em cima das etiquetas da imagem original.</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19</a:t>
            </a:fld>
            <a:endParaRPr lang="pt-PT"/>
          </a:p>
        </p:txBody>
      </p:sp>
    </p:spTree>
    <p:extLst>
      <p:ext uri="{BB962C8B-B14F-4D97-AF65-F5344CB8AC3E}">
        <p14:creationId xmlns:p14="http://schemas.microsoft.com/office/powerpoint/2010/main" val="14110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Preservação do conhecimento é uma tarefa muito importante.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digitalização de coleções físicas para poderem estar disponíveis através de portais digitais e consequentemente dar acesso ao publico geral e até a outros institutos e entidades científicas e uma tarefa bastante importante.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 herbário, sendo uma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coleçao</a:t>
            </a:r>
            <a:r>
              <a:rPr lang="pt-PT" sz="1800" dirty="0">
                <a:effectLst/>
                <a:latin typeface="Calibri" panose="020F0502020204030204" pitchFamily="34" charset="0"/>
                <a:ea typeface="Calibri" panose="020F0502020204030204" pitchFamily="34" charset="0"/>
                <a:cs typeface="Times New Roman" panose="02020603050405020304" pitchFamily="18" charset="0"/>
              </a:rPr>
              <a:t> físicas, sofrendo deste problema.</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Dando tema a esta tese de visa a desenvolver e implementar um modelo para catalogação deste tipo de </a:t>
            </a:r>
            <a:r>
              <a:rPr lang="pt-PT" sz="1800" err="1">
                <a:effectLst/>
                <a:latin typeface="Calibri" panose="020F0502020204030204" pitchFamily="34" charset="0"/>
                <a:ea typeface="Calibri" panose="020F0502020204030204" pitchFamily="34" charset="0"/>
                <a:cs typeface="Times New Roman" panose="02020603050405020304" pitchFamily="18" charset="0"/>
              </a:rPr>
              <a:t>coleçoes</a:t>
            </a:r>
            <a:r>
              <a:rPr lang="pt-PT" sz="180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a:effectLst/>
                <a:latin typeface="Calibri" panose="020F0502020204030204" pitchFamily="34" charset="0"/>
                <a:ea typeface="Calibri" panose="020F0502020204030204" pitchFamily="34" charset="0"/>
                <a:cs typeface="Times New Roman" panose="02020603050405020304" pitchFamily="18" charset="0"/>
              </a:rPr>
              <a:t>Atualmente esta preservação e categorização e feita a mão, procuramos numa ferramenta que facilita o processo de catalogaçao.</a:t>
            </a:r>
            <a:endParaRPr lang="pt-P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a:t>
            </a:fld>
            <a:endParaRPr lang="pt-PT"/>
          </a:p>
        </p:txBody>
      </p:sp>
    </p:spTree>
    <p:extLst>
      <p:ext uri="{BB962C8B-B14F-4D97-AF65-F5344CB8AC3E}">
        <p14:creationId xmlns:p14="http://schemas.microsoft.com/office/powerpoint/2010/main" val="2964709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simplificação da caixa é um processo que identifica cada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rectângulo</a:t>
            </a:r>
            <a:r>
              <a:rPr lang="pt-PT" sz="1800" dirty="0">
                <a:effectLst/>
                <a:latin typeface="Calibri" panose="020F0502020204030204" pitchFamily="34" charset="0"/>
                <a:ea typeface="Calibri" panose="020F0502020204030204" pitchFamily="34" charset="0"/>
                <a:cs typeface="Times New Roman" panose="02020603050405020304" pitchFamily="18" charset="0"/>
              </a:rPr>
              <a:t> e combina-os na relação baseada entre a posição das caixas numa imagem. Isto tem em conta o identificador de utilização das caixas.</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20</a:t>
            </a:fld>
            <a:endParaRPr lang="pt-PT"/>
          </a:p>
        </p:txBody>
      </p:sp>
    </p:spTree>
    <p:extLst>
      <p:ext uri="{BB962C8B-B14F-4D97-AF65-F5344CB8AC3E}">
        <p14:creationId xmlns:p14="http://schemas.microsoft.com/office/powerpoint/2010/main" val="2667177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Depois recorremos um maximizador de tamanho de fonte de texto por caixa de texto. Que encontra a combinação do tamanho de fontes de texto dividindo o texto de múltiplas formas. este é um processo de dois passos que encontra a fonte máxima por caixa de texto, normalizando depois para a mais pequena, de modo a que a variação da fonte seja a menor possível.</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21</a:t>
            </a:fld>
            <a:endParaRPr lang="pt-PT"/>
          </a:p>
        </p:txBody>
      </p:sp>
    </p:spTree>
    <p:extLst>
      <p:ext uri="{BB962C8B-B14F-4D97-AF65-F5344CB8AC3E}">
        <p14:creationId xmlns:p14="http://schemas.microsoft.com/office/powerpoint/2010/main" val="291418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 processo seguinte é uma técnica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blending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utiliza uma combinação de correspondência de cores e técnicas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image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blending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para alcançar uma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percepção</a:t>
            </a:r>
            <a:r>
              <a:rPr lang="pt-PT" sz="1800" dirty="0">
                <a:effectLst/>
                <a:latin typeface="Calibri" panose="020F0502020204030204" pitchFamily="34" charset="0"/>
                <a:ea typeface="Calibri" panose="020F0502020204030204" pitchFamily="34" charset="0"/>
                <a:cs typeface="Times New Roman" panose="02020603050405020304" pitchFamily="18" charset="0"/>
              </a:rPr>
              <a:t> de uma imagem o mais próxima possível do original.</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22</a:t>
            </a:fld>
            <a:endParaRPr lang="pt-PT"/>
          </a:p>
        </p:txBody>
      </p:sp>
    </p:spTree>
    <p:extLst>
      <p:ext uri="{BB962C8B-B14F-4D97-AF65-F5344CB8AC3E}">
        <p14:creationId xmlns:p14="http://schemas.microsoft.com/office/powerpoint/2010/main" val="235053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por último, geramos 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são utilizados em cada módulo training dos modelos .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de treino para o YOLO requer uma imagem quadrada, e um dos processos do que entra no YOLO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scaler</a:t>
            </a:r>
            <a:r>
              <a:rPr lang="pt-PT" sz="1800" dirty="0">
                <a:effectLst/>
                <a:latin typeface="Calibri" panose="020F0502020204030204" pitchFamily="34" charset="0"/>
                <a:ea typeface="Calibri" panose="020F0502020204030204" pitchFamily="34" charset="0"/>
                <a:cs typeface="Times New Roman" panose="02020603050405020304" pitchFamily="18" charset="0"/>
              </a:rPr>
              <a:t> . Enquanto que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a:t>
            </a:r>
            <a:r>
              <a:rPr lang="pt-PT" sz="1800" dirty="0">
                <a:effectLst/>
                <a:latin typeface="Calibri" panose="020F0502020204030204" pitchFamily="34" charset="0"/>
                <a:ea typeface="Calibri" panose="020F0502020204030204" pitchFamily="34" charset="0"/>
                <a:cs typeface="Times New Roman" panose="02020603050405020304" pitchFamily="18" charset="0"/>
              </a:rPr>
              <a:t> requer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pre</a:t>
            </a:r>
            <a:r>
              <a:rPr lang="pt-PT" sz="1800" dirty="0">
                <a:effectLst/>
                <a:latin typeface="Calibri" panose="020F0502020204030204" pitchFamily="34" charset="0"/>
                <a:ea typeface="Calibri" panose="020F0502020204030204" pitchFamily="34" charset="0"/>
                <a:cs typeface="Times New Roman" panose="02020603050405020304" pitchFamily="18" charset="0"/>
              </a:rPr>
              <a:t> recordadas das etiquetas  para treinar.</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23</a:t>
            </a:fld>
            <a:endParaRPr lang="pt-PT"/>
          </a:p>
        </p:txBody>
      </p:sp>
    </p:spTree>
    <p:extLst>
      <p:ext uri="{BB962C8B-B14F-4D97-AF65-F5344CB8AC3E}">
        <p14:creationId xmlns:p14="http://schemas.microsoft.com/office/powerpoint/2010/main" val="3113963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Embora o YOLOv4 tenha sido implementado originalmente na biblioteca Darknet em C , a implementação do YOLOv4 que escolhemos é uma tradução direta do modelo em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Python</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pytorch</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Vamos saltar a implementação completa do modelo YOLO, uma vez que não fomos nós próprios que o implementámos.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Treinámos este modelo utilizando o checkpoint para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ms</a:t>
            </a:r>
            <a:r>
              <a:rPr lang="pt-PT" sz="1800" dirty="0">
                <a:effectLst/>
                <a:latin typeface="Calibri" panose="020F0502020204030204" pitchFamily="34" charset="0"/>
                <a:ea typeface="Calibri" panose="020F0502020204030204" pitchFamily="34" charset="0"/>
                <a:cs typeface="Times New Roman" panose="02020603050405020304" pitchFamily="18" charset="0"/>
              </a:rPr>
              <a:t> coco que foi convertido utilizando uma ferramenta disponível. Esta ferramenta converte um checkpoint Darknet para um checkpoint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pytorch</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 As imagens presentes são exemplo de resultados de o modelo Yolov4 com o nosso checkpoint.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Tal como referido, o nosso modelo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a:t>
            </a:r>
            <a:r>
              <a:rPr lang="pt-PT" sz="1800" dirty="0">
                <a:effectLst/>
                <a:latin typeface="Calibri" panose="020F0502020204030204" pitchFamily="34" charset="0"/>
                <a:ea typeface="Calibri" panose="020F0502020204030204" pitchFamily="34" charset="0"/>
                <a:cs typeface="Times New Roman" panose="02020603050405020304" pitchFamily="18" charset="0"/>
              </a:rPr>
              <a:t> foi desenvolvido com alguns conceitos e ideias que ainda não tinham sido completamente testados e estudadas.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Neste caso de estudo implementámos sobre um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modeling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script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huggingface</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faz utiliza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multiple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to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multiple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na expectativa de que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a:t>
            </a:r>
            <a:r>
              <a:rPr lang="pt-PT" sz="1800" dirty="0">
                <a:effectLst/>
                <a:latin typeface="Calibri" panose="020F0502020204030204" pitchFamily="34" charset="0"/>
                <a:ea typeface="Calibri" panose="020F0502020204030204" pitchFamily="34" charset="0"/>
                <a:cs typeface="Times New Roman" panose="02020603050405020304" pitchFamily="18" charset="0"/>
              </a:rPr>
              <a:t> funcionasse como um trabalhador especializado, tirando partido dos mecanismos de atenção.</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24</a:t>
            </a:fld>
            <a:endParaRPr lang="pt-PT"/>
          </a:p>
        </p:txBody>
      </p:sp>
    </p:spTree>
    <p:extLst>
      <p:ext uri="{BB962C8B-B14F-4D97-AF65-F5344CB8AC3E}">
        <p14:creationId xmlns:p14="http://schemas.microsoft.com/office/powerpoint/2010/main" val="1234077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 nosso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Custom_encoder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e caracterizado por tendo duas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stacks</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mesmo tipo em vez de um. O raciocínio por detrás desta decisão foi que, como temos dois tipos de imagens a codificar (a imagem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herbia</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completa e as etiquetas), pensámos que podíamos usar os mecanismos de atenção de cada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a:t>
            </a:r>
            <a:r>
              <a:rPr lang="pt-PT" sz="1800" dirty="0">
                <a:effectLst/>
                <a:latin typeface="Calibri" panose="020F0502020204030204" pitchFamily="34" charset="0"/>
                <a:ea typeface="Calibri" panose="020F0502020204030204" pitchFamily="34" charset="0"/>
                <a:cs typeface="Times New Roman" panose="02020603050405020304" pitchFamily="18" charset="0"/>
              </a:rPr>
              <a:t> para nos especializarmos a codificar cada tipo de imagem.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Ao implementar este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alterou os requisitos de input do nosso modelo para poder ser utilizado. Que passou de uma imagem única para pelo menos duas imagens.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Criando um problema na implementação, uma vez que o modelo reconhece cada imagem como um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batch</a:t>
            </a:r>
            <a:r>
              <a:rPr lang="pt-PT" sz="1800" dirty="0">
                <a:effectLst/>
                <a:latin typeface="Calibri" panose="020F0502020204030204" pitchFamily="34" charset="0"/>
                <a:ea typeface="Calibri" panose="020F0502020204030204" pitchFamily="34" charset="0"/>
                <a:cs typeface="Times New Roman" panose="02020603050405020304" pitchFamily="18" charset="0"/>
              </a:rPr>
              <a:t> dado pelo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Feature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Extractor</a:t>
            </a:r>
            <a:r>
              <a:rPr lang="pt-PT" sz="1800" dirty="0">
                <a:effectLst/>
                <a:latin typeface="Calibri" panose="020F0502020204030204" pitchFamily="34" charset="0"/>
                <a:ea typeface="Calibri" panose="020F0502020204030204" pitchFamily="34" charset="0"/>
                <a:cs typeface="Times New Roman" panose="02020603050405020304" pitchFamily="18" charset="0"/>
              </a:rPr>
              <a:t>. Pelo que fomos obrigados a criar uma forma de múltiplas imagens a serem reconhecidas apenas como um single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Batch</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solução partiu por dar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reversing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engineering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feature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extractor</a:t>
            </a:r>
            <a:r>
              <a:rPr lang="pt-PT" sz="1800" dirty="0">
                <a:effectLst/>
                <a:latin typeface="Calibri" panose="020F0502020204030204" pitchFamily="34" charset="0"/>
                <a:ea typeface="Calibri" panose="020F0502020204030204" pitchFamily="34" charset="0"/>
                <a:cs typeface="Times New Roman" panose="02020603050405020304" pitchFamily="18" charset="0"/>
              </a:rPr>
              <a:t> e do modelo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 permitiram uma melhor compreensão do que cada dimensão do tensor de input significava e das verificações que o modelo faz para ser uma input válida.</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25</a:t>
            </a:fld>
            <a:endParaRPr lang="pt-PT"/>
          </a:p>
        </p:txBody>
      </p:sp>
    </p:spTree>
    <p:extLst>
      <p:ext uri="{BB962C8B-B14F-4D97-AF65-F5344CB8AC3E}">
        <p14:creationId xmlns:p14="http://schemas.microsoft.com/office/powerpoint/2010/main" val="651579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Para começar descobrimos o nome do input tensor esperado e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Pixel_Values</a:t>
            </a:r>
            <a:r>
              <a:rPr lang="pt-PT" sz="1800" dirty="0">
                <a:effectLst/>
                <a:latin typeface="Calibri" panose="020F0502020204030204" pitchFamily="34" charset="0"/>
                <a:ea typeface="Calibri" panose="020F0502020204030204" pitchFamily="34" charset="0"/>
                <a:cs typeface="Times New Roman" panose="02020603050405020304" pitchFamily="18" charset="0"/>
              </a:rPr>
              <a:t>, este tensor não só é esperado como um tensor de entrada para o modelo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 mas todos os modelos que são visual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implementados na biblioteca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Huggingface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Este tensor tem 4 dimensões que cada um representa algo sobre 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image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encodings</a:t>
            </a:r>
            <a:r>
              <a:rPr lang="pt-PT" sz="1800" dirty="0">
                <a:effectLst/>
                <a:latin typeface="Calibri" panose="020F0502020204030204" pitchFamily="34" charset="0"/>
                <a:ea typeface="Calibri" panose="020F0502020204030204" pitchFamily="34" charset="0"/>
                <a:cs typeface="Times New Roman" panose="02020603050405020304" pitchFamily="18" charset="0"/>
              </a:rPr>
              <a:t> e ou o número de imagens por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batches</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Desda</a:t>
            </a:r>
            <a:r>
              <a:rPr lang="pt-PT" sz="1800" dirty="0">
                <a:effectLst/>
                <a:latin typeface="Calibri" panose="020F0502020204030204" pitchFamily="34" charset="0"/>
                <a:ea typeface="Calibri" panose="020F0502020204030204" pitchFamily="34" charset="0"/>
                <a:cs typeface="Times New Roman" panose="02020603050405020304" pitchFamily="18" charset="0"/>
              </a:rPr>
              <a:t> analise verificou-se que o modelo verifica todas as dimensões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excepto</a:t>
            </a:r>
            <a:r>
              <a:rPr lang="pt-PT" sz="1800" dirty="0">
                <a:effectLst/>
                <a:latin typeface="Calibri" panose="020F0502020204030204" pitchFamily="34" charset="0"/>
                <a:ea typeface="Calibri" panose="020F0502020204030204" pitchFamily="34" charset="0"/>
                <a:cs typeface="Times New Roman" panose="02020603050405020304" pitchFamily="18" charset="0"/>
              </a:rPr>
              <a:t> uma: os canais de cor.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 Com esta descoberta descobrimos a nosso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exploit</a:t>
            </a:r>
            <a:r>
              <a:rPr lang="pt-PT" sz="1800" dirty="0">
                <a:effectLst/>
                <a:latin typeface="Calibri" panose="020F0502020204030204" pitchFamily="34" charset="0"/>
                <a:ea typeface="Calibri" panose="020F0502020204030204" pitchFamily="34" charset="0"/>
                <a:cs typeface="Times New Roman" panose="02020603050405020304" pitchFamily="18" charset="0"/>
              </a:rPr>
              <a:t> onde podemos empilhar múltiplas imagens num único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batch</a:t>
            </a:r>
            <a:r>
              <a:rPr lang="pt-PT" sz="1800" dirty="0">
                <a:effectLst/>
                <a:latin typeface="Calibri" panose="020F0502020204030204" pitchFamily="34" charset="0"/>
                <a:ea typeface="Calibri" panose="020F0502020204030204" pitchFamily="34" charset="0"/>
                <a:cs typeface="Times New Roman" panose="02020603050405020304" pitchFamily="18" charset="0"/>
              </a:rPr>
              <a:t>, tudo o que temos de fazer era empilhar verticalmente cada canal de cor de várias imagens num tensor.</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Para tal foi necessário criar um protocolo a fim de manter a ordem da informação.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 protocolo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defenido</a:t>
            </a:r>
            <a:r>
              <a:rPr lang="pt-PT" sz="1800" dirty="0">
                <a:effectLst/>
                <a:latin typeface="Calibri" panose="020F0502020204030204" pitchFamily="34" charset="0"/>
                <a:ea typeface="Calibri" panose="020F0502020204030204" pitchFamily="34" charset="0"/>
                <a:cs typeface="Times New Roman" panose="02020603050405020304" pitchFamily="18" charset="0"/>
              </a:rPr>
              <a:t> por nos começa por formatar cada imagem em 3 canais de cor e utilizando os primeiros 3 canais para indicar a nossa folha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herbaria</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completa  que vai para o um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encoder_image</a:t>
            </a:r>
            <a:r>
              <a:rPr lang="pt-PT" sz="1800" dirty="0">
                <a:effectLst/>
                <a:latin typeface="Calibri" panose="020F0502020204030204" pitchFamily="34" charset="0"/>
                <a:ea typeface="Calibri" panose="020F0502020204030204" pitchFamily="34" charset="0"/>
                <a:cs typeface="Times New Roman" panose="02020603050405020304" pitchFamily="18" charset="0"/>
              </a:rPr>
              <a:t> e sabemos que os restantes N múltiplos 3 canais são para imagens de etiquetas que e para o segundo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chamado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encoder_labels</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26</a:t>
            </a:fld>
            <a:endParaRPr lang="pt-PT"/>
          </a:p>
        </p:txBody>
      </p:sp>
    </p:spTree>
    <p:extLst>
      <p:ext uri="{BB962C8B-B14F-4D97-AF65-F5344CB8AC3E}">
        <p14:creationId xmlns:p14="http://schemas.microsoft.com/office/powerpoint/2010/main" val="1682971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800" dirty="0">
                <a:effectLst/>
                <a:latin typeface="Calibri" panose="020F0502020204030204" pitchFamily="34" charset="0"/>
                <a:ea typeface="Calibri" panose="020F0502020204030204" pitchFamily="34" charset="0"/>
                <a:cs typeface="Times New Roman" panose="02020603050405020304" pitchFamily="18" charset="0"/>
              </a:rPr>
              <a:t>Uma vez que em cada imagem pode existir múltiplas etiquetas, fomos obrigados  a implementar um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loop</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da encode de cada imagem das etiquetas. Quanto à saída, somamos simplesmente as palavras geradas pelos nossos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e criando uma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mask</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serve para ignorar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padding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necessário devido ao diferente numero de imagens de etiquetas por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batch</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27</a:t>
            </a:fld>
            <a:endParaRPr lang="pt-PT"/>
          </a:p>
        </p:txBody>
      </p:sp>
    </p:spTree>
    <p:extLst>
      <p:ext uri="{BB962C8B-B14F-4D97-AF65-F5344CB8AC3E}">
        <p14:creationId xmlns:p14="http://schemas.microsoft.com/office/powerpoint/2010/main" val="413067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Como o nosso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Custom</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caractizida</a:t>
            </a:r>
            <a:r>
              <a:rPr lang="pt-PT" sz="1800" dirty="0">
                <a:effectLst/>
                <a:latin typeface="Calibri" panose="020F0502020204030204" pitchFamily="34" charset="0"/>
                <a:ea typeface="Calibri" panose="020F0502020204030204" pitchFamily="34" charset="0"/>
                <a:cs typeface="Times New Roman" panose="02020603050405020304" pitchFamily="18" charset="0"/>
              </a:rPr>
              <a:t> por declarar de três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stacks</a:t>
            </a:r>
            <a:r>
              <a:rPr lang="pt-PT" sz="1800" dirty="0">
                <a:effectLst/>
                <a:latin typeface="Calibri" panose="020F0502020204030204" pitchFamily="34" charset="0"/>
                <a:ea typeface="Calibri" panose="020F0502020204030204" pitchFamily="34" charset="0"/>
                <a:cs typeface="Times New Roman" panose="02020603050405020304" pitchFamily="18" charset="0"/>
              </a:rPr>
              <a:t> em vez de uma.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lógica por detrás da declaração  de três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stacks</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semelhante à aplicada ao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Custom</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O nosso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objectivo</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utilizar cada mecanismo de atenção da  dos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decoders</a:t>
            </a:r>
            <a:r>
              <a:rPr lang="pt-PT" sz="1800" dirty="0">
                <a:effectLst/>
                <a:latin typeface="Calibri" panose="020F0502020204030204" pitchFamily="34" charset="0"/>
                <a:ea typeface="Calibri" panose="020F0502020204030204" pitchFamily="34" charset="0"/>
                <a:cs typeface="Times New Roman" panose="02020603050405020304" pitchFamily="18" charset="0"/>
              </a:rPr>
              <a:t> para extrair um campo diferente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apartir</a:t>
            </a:r>
            <a:r>
              <a:rPr lang="pt-PT" sz="1800" dirty="0">
                <a:effectLst/>
                <a:latin typeface="Calibri" panose="020F0502020204030204" pitchFamily="34" charset="0"/>
                <a:ea typeface="Calibri" panose="020F0502020204030204" pitchFamily="34" charset="0"/>
                <a:cs typeface="Times New Roman" panose="02020603050405020304" pitchFamily="18" charset="0"/>
              </a:rPr>
              <a:t> da mesma informação. O nosso principal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objectivo</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o mecanismo de atenção funcione semelhante a um modelo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name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entity</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recognotion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NER.</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principal implicação desta implementação e que quebramos uma função core da biblioteca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transformers</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huggingface</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faz a inferência para todos 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transformers</a:t>
            </a:r>
            <a:r>
              <a:rPr lang="pt-PT" sz="1800" dirty="0">
                <a:effectLst/>
                <a:latin typeface="Calibri" panose="020F0502020204030204" pitchFamily="34" charset="0"/>
                <a:ea typeface="Calibri" panose="020F0502020204030204" pitchFamily="34" charset="0"/>
                <a:cs typeface="Times New Roman" panose="02020603050405020304" pitchFamily="18" charset="0"/>
              </a:rPr>
              <a:t>. O problema pode ser explicado que a função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Generate</a:t>
            </a:r>
            <a:r>
              <a:rPr lang="pt-PT" sz="1800" dirty="0">
                <a:effectLst/>
                <a:latin typeface="Calibri" panose="020F0502020204030204" pitchFamily="34" charset="0"/>
                <a:ea typeface="Calibri" panose="020F0502020204030204" pitchFamily="34" charset="0"/>
                <a:cs typeface="Times New Roman" panose="02020603050405020304" pitchFamily="18" charset="0"/>
              </a:rPr>
              <a:t> não está preparada para lidar com múltiplas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stacks</a:t>
            </a:r>
            <a:r>
              <a:rPr lang="pt-PT" sz="1800" dirty="0">
                <a:effectLst/>
                <a:latin typeface="Calibri" panose="020F0502020204030204" pitchFamily="34" charset="0"/>
                <a:ea typeface="Calibri" panose="020F0502020204030204" pitchFamily="34" charset="0"/>
                <a:cs typeface="Times New Roman" panose="02020603050405020304" pitchFamily="18" charset="0"/>
              </a:rPr>
              <a:t> ao mesmo tempo. Uma vez que esta função é uma função core para todos os modelos, decidimos não a modificar, devido à complexidade e importância, qualquer erro cometido poderia ser prejudicial ao nosso modelo e a todos outros.</a:t>
            </a:r>
            <a:endParaRPr lang="en-US" dirty="0"/>
          </a:p>
          <a:p>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28</a:t>
            </a:fld>
            <a:endParaRPr lang="pt-PT"/>
          </a:p>
        </p:txBody>
      </p:sp>
    </p:spTree>
    <p:extLst>
      <p:ext uri="{BB962C8B-B14F-4D97-AF65-F5344CB8AC3E}">
        <p14:creationId xmlns:p14="http://schemas.microsoft.com/office/powerpoint/2010/main" val="2322716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Portanto, a nossa solução precisa de contornar esta limitação de qualquer outra forma. A solução foi declarar um único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como e normalmente utilizado. E fazer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splice</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checkpoint de forma a extrair os pesos gerados durante o treino de cada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a:t>
            </a:r>
            <a:r>
              <a:rPr lang="pt-PT" sz="1800" dirty="0">
                <a:effectLst/>
                <a:latin typeface="Calibri" panose="020F0502020204030204" pitchFamily="34" charset="0"/>
                <a:ea typeface="Calibri" panose="020F0502020204030204" pitchFamily="34" charset="0"/>
                <a:cs typeface="Times New Roman" panose="02020603050405020304" pitchFamily="18" charset="0"/>
              </a:rPr>
              <a:t>  em seguida fazemos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load</a:t>
            </a:r>
            <a:r>
              <a:rPr lang="pt-PT" sz="1800" dirty="0">
                <a:effectLst/>
                <a:latin typeface="Calibri" panose="020F0502020204030204" pitchFamily="34" charset="0"/>
                <a:ea typeface="Calibri" panose="020F0502020204030204" pitchFamily="34" charset="0"/>
                <a:cs typeface="Times New Roman" panose="02020603050405020304" pitchFamily="18" charset="0"/>
              </a:rPr>
              <a:t> um a um correndo o método de inferência normalmente com os mesmo input e trocando os pesos. As entradas utilizadas para o qualquer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a:t>
            </a:r>
            <a:r>
              <a:rPr lang="pt-PT" sz="1800" dirty="0">
                <a:effectLst/>
                <a:latin typeface="Calibri" panose="020F0502020204030204" pitchFamily="34" charset="0"/>
                <a:ea typeface="Calibri" panose="020F0502020204030204" pitchFamily="34" charset="0"/>
                <a:cs typeface="Times New Roman" panose="02020603050405020304" pitchFamily="18" charset="0"/>
              </a:rPr>
              <a:t>  são as mesmas que são 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words</a:t>
            </a:r>
            <a:r>
              <a:rPr lang="pt-PT" sz="1800" dirty="0">
                <a:effectLst/>
                <a:latin typeface="Calibri" panose="020F0502020204030204" pitchFamily="34" charset="0"/>
                <a:ea typeface="Calibri" panose="020F0502020204030204" pitchFamily="34" charset="0"/>
                <a:cs typeface="Times New Roman" panose="02020603050405020304" pitchFamily="18" charset="0"/>
              </a:rPr>
              <a:t> geradas pelo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Custom</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Esta solução é computacionalmente dispendiosa, uma vez que esta executa N  inferências iguais ao numero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stacks</a:t>
            </a:r>
            <a:r>
              <a:rPr lang="pt-PT" sz="1800" dirty="0">
                <a:effectLst/>
                <a:latin typeface="Calibri" panose="020F0502020204030204" pitchFamily="34" charset="0"/>
                <a:ea typeface="Calibri" panose="020F0502020204030204" pitchFamily="34" charset="0"/>
                <a:cs typeface="Times New Roman" panose="02020603050405020304" pitchFamily="18" charset="0"/>
              </a:rPr>
              <a:t> existentes.</a:t>
            </a:r>
            <a:endParaRPr lang="en-US" dirty="0"/>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29</a:t>
            </a:fld>
            <a:endParaRPr lang="pt-PT"/>
          </a:p>
        </p:txBody>
      </p:sp>
    </p:spTree>
    <p:extLst>
      <p:ext uri="{BB962C8B-B14F-4D97-AF65-F5344CB8AC3E}">
        <p14:creationId xmlns:p14="http://schemas.microsoft.com/office/powerpoint/2010/main" val="260529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nossa solução para ajudar a resolver este problema visa em desenvolver um modelo com uma arquitetura de um modelo non-</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end</a:t>
            </a:r>
            <a:r>
              <a:rPr lang="pt-PT" sz="1800" dirty="0">
                <a:effectLst/>
                <a:latin typeface="Calibri" panose="020F0502020204030204" pitchFamily="34" charset="0"/>
                <a:ea typeface="Calibri" panose="020F0502020204030204" pitchFamily="34" charset="0"/>
                <a:cs typeface="Times New Roman" panose="02020603050405020304" pitchFamily="18" charset="0"/>
              </a:rPr>
              <a:t>-to-</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end</a:t>
            </a:r>
            <a:r>
              <a:rPr lang="pt-PT" sz="1800" dirty="0">
                <a:effectLst/>
                <a:latin typeface="Calibri" panose="020F0502020204030204" pitchFamily="34" charset="0"/>
                <a:ea typeface="Calibri" panose="020F0502020204030204" pitchFamily="34" charset="0"/>
                <a:cs typeface="Times New Roman" panose="02020603050405020304" pitchFamily="18" charset="0"/>
              </a:rPr>
              <a:t>, utilizando dois modelos em sequência.</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Um dos modelos e o YOLOv4 é construído utilizando as redes neuronais convencionais que são 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convoluted</a:t>
            </a:r>
            <a:r>
              <a:rPr lang="pt-PT" sz="1800" dirty="0">
                <a:effectLst/>
                <a:latin typeface="Calibri" panose="020F0502020204030204" pitchFamily="34" charset="0"/>
                <a:ea typeface="Calibri" panose="020F0502020204030204" pitchFamily="34" charset="0"/>
                <a:cs typeface="Times New Roman" panose="02020603050405020304" pitchFamily="18" charset="0"/>
              </a:rPr>
              <a:t> neurais networks com um single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stage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detector</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Este serve para identificar as etiquetas que contem texto presentes em cada folha, isto vai ser requerido como input ao modelo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 um modelo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iremos desenvolver especialmente para fins de catalogação do herbários. Como objetivo extrair alguns dos campos</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Tais como Nome e família , localização e da data de captura</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3</a:t>
            </a:fld>
            <a:endParaRPr lang="pt-PT"/>
          </a:p>
        </p:txBody>
      </p:sp>
    </p:spTree>
    <p:extLst>
      <p:ext uri="{BB962C8B-B14F-4D97-AF65-F5344CB8AC3E}">
        <p14:creationId xmlns:p14="http://schemas.microsoft.com/office/powerpoint/2010/main" val="2486105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Com isto em mente, a nossa implementação passa por uma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flag</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e utilizada durante a inicialização do modelo (como visto na última linha da imagem inferior) quando esta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flag</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definida para verdadeira, isto inicia o nossa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custom</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múltiplos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stacks</a:t>
            </a:r>
            <a:r>
              <a:rPr lang="pt-PT" sz="1800" dirty="0">
                <a:effectLst/>
                <a:latin typeface="Calibri" panose="020F0502020204030204" pitchFamily="34" charset="0"/>
                <a:ea typeface="Calibri" panose="020F0502020204030204" pitchFamily="34" charset="0"/>
                <a:cs typeface="Times New Roman" panose="02020603050405020304" pitchFamily="18" charset="0"/>
              </a:rPr>
              <a:t>. quando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flag</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falsa, isto inicia um único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model</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Para que isto funcione de forma transparente para o utilizador, implementamos uma classe chamada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generate_adaptor</a:t>
            </a:r>
            <a:r>
              <a:rPr lang="pt-PT" sz="1800" dirty="0">
                <a:effectLst/>
                <a:latin typeface="Calibri" panose="020F0502020204030204" pitchFamily="34" charset="0"/>
                <a:ea typeface="Calibri" panose="020F0502020204030204" pitchFamily="34" charset="0"/>
                <a:cs typeface="Times New Roman" panose="02020603050405020304" pitchFamily="18" charset="0"/>
              </a:rPr>
              <a:t>. A inicialização esta classe requer apenas o caminho para o checkpoint a utilizar, este método simplesmente inicializa o modelo utilizando o ficheiro de configuração encontrado na pasta checkpoint criado pelo nosso módulo treino.</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Para executar o método de inferência decidimos utilizar o mesmo nome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generate</a:t>
            </a:r>
            <a:r>
              <a:rPr lang="pt-PT" sz="1800" dirty="0">
                <a:effectLst/>
                <a:latin typeface="Calibri" panose="020F0502020204030204" pitchFamily="34" charset="0"/>
                <a:ea typeface="Calibri" panose="020F0502020204030204" pitchFamily="34" charset="0"/>
                <a:cs typeface="Times New Roman" panose="02020603050405020304" pitchFamily="18" charset="0"/>
              </a:rPr>
              <a:t> mantendo a assinatura do método o mesmo, o utilizador é apenas solicitado a passar as imagens enquanto o módulo se encarrega de dividir/</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splicing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checkpoint; Carregamento; E execução da inferência múltiplas vezes.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Este método resumidamente simplesmente produz o resultado das três inferências a partir de cada um dos pesos dos vários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30</a:t>
            </a:fld>
            <a:endParaRPr lang="pt-PT"/>
          </a:p>
        </p:txBody>
      </p:sp>
    </p:spTree>
    <p:extLst>
      <p:ext uri="{BB962C8B-B14F-4D97-AF65-F5344CB8AC3E}">
        <p14:creationId xmlns:p14="http://schemas.microsoft.com/office/powerpoint/2010/main" val="1648080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Antes de apresentar os resultados começamos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intruduzir</a:t>
            </a:r>
            <a:r>
              <a:rPr lang="pt-PT" sz="1800" dirty="0">
                <a:effectLst/>
                <a:latin typeface="Calibri" panose="020F0502020204030204" pitchFamily="34" charset="0"/>
                <a:ea typeface="Calibri" panose="020F0502020204030204" pitchFamily="34" charset="0"/>
                <a:cs typeface="Times New Roman" panose="02020603050405020304" pitchFamily="18" charset="0"/>
              </a:rPr>
              <a:t> os testes realizados sobre os modelos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seleccionados</a:t>
            </a:r>
            <a:r>
              <a:rPr lang="pt-PT" sz="1800" dirty="0">
                <a:effectLst/>
                <a:latin typeface="Calibri" panose="020F0502020204030204" pitchFamily="34" charset="0"/>
                <a:ea typeface="Calibri" panose="020F0502020204030204" pitchFamily="34" charset="0"/>
                <a:cs typeface="Times New Roman" panose="02020603050405020304" pitchFamily="18" charset="0"/>
              </a:rPr>
              <a:t> , ao longo do período de testes testamos múltiplos modelos disponíveis e concluímos que a melhor combinação seria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as suas variantes com o GPT2.</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Como primeiro teste decidimos comparar os vários tamanhos do modelo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  Achamos que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Large</a:t>
            </a:r>
            <a:r>
              <a:rPr lang="pt-PT" sz="1800" dirty="0">
                <a:effectLst/>
                <a:latin typeface="Calibri" panose="020F0502020204030204" pitchFamily="34" charset="0"/>
                <a:ea typeface="Calibri" panose="020F0502020204030204" pitchFamily="34" charset="0"/>
                <a:cs typeface="Times New Roman" panose="02020603050405020304" pitchFamily="18" charset="0"/>
              </a:rPr>
              <a:t> poderá ser ideal pois aumenta a resolução de entrada de 224x224 para 384x384, Visto que a geração do texto e condicionado pelo resultado dos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Introduzindo as métricas utilizadas para a analise de performance do modelo:</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BLEU e uma métrica que se baseia na perceção de semelhante entre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prediction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e varias referencia aceitáveis.  A implementação utilizada foi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SacreBLEU</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atribui um score de semelhança entre 0 e 100 em que 100 e exatamente igual.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outra métrica e o WER – Word error rate que e uma hard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metric</a:t>
            </a:r>
            <a:r>
              <a:rPr lang="pt-PT" sz="1800" dirty="0">
                <a:effectLst/>
                <a:latin typeface="Calibri" panose="020F0502020204030204" pitchFamily="34" charset="0"/>
                <a:ea typeface="Calibri" panose="020F0502020204030204" pitchFamily="34" charset="0"/>
                <a:cs typeface="Times New Roman" panose="02020603050405020304" pitchFamily="18" charset="0"/>
              </a:rPr>
              <a:t> calculada por uma formula que relaciona palavras que erradas, e adicionais 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correctas</a:t>
            </a:r>
            <a:r>
              <a:rPr lang="pt-PT" sz="1800" dirty="0">
                <a:effectLst/>
                <a:latin typeface="Calibri" panose="020F0502020204030204" pitchFamily="34" charset="0"/>
                <a:ea typeface="Calibri" panose="020F0502020204030204" pitchFamily="34" charset="0"/>
                <a:cs typeface="Times New Roman" panose="02020603050405020304" pitchFamily="18" charset="0"/>
              </a:rPr>
              <a:t> normalizadas ao numero de palavras esta métrica da valores 0 ate + infinito o ótimo e obter o mais semelhante ao 0.</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31</a:t>
            </a:fld>
            <a:endParaRPr lang="pt-PT"/>
          </a:p>
        </p:txBody>
      </p:sp>
    </p:spTree>
    <p:extLst>
      <p:ext uri="{BB962C8B-B14F-4D97-AF65-F5344CB8AC3E}">
        <p14:creationId xmlns:p14="http://schemas.microsoft.com/office/powerpoint/2010/main" val="637743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Estes os primeiros resultados provou que esta suposição estava errada visto que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  base alcançou um melhor desempenho global até 170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epochs</a:t>
            </a:r>
            <a:r>
              <a:rPr lang="pt-PT" sz="1800" dirty="0">
                <a:effectLst/>
                <a:latin typeface="Calibri" panose="020F0502020204030204" pitchFamily="34" charset="0"/>
                <a:ea typeface="Calibri" panose="020F0502020204030204" pitchFamily="34" charset="0"/>
                <a:cs typeface="Times New Roman" panose="02020603050405020304" pitchFamily="18" charset="0"/>
              </a:rPr>
              <a:t>/ épocas de treino , Concluímos que o culpado poderia ser uma camada que só existe no caso dos modelos terem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hidden</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sizes</a:t>
            </a:r>
            <a:r>
              <a:rPr lang="pt-PT" sz="1800" dirty="0">
                <a:effectLst/>
                <a:latin typeface="Calibri" panose="020F0502020204030204" pitchFamily="34" charset="0"/>
                <a:ea typeface="Calibri" panose="020F0502020204030204" pitchFamily="34" charset="0"/>
                <a:cs typeface="Times New Roman" panose="02020603050405020304" pitchFamily="18" charset="0"/>
              </a:rPr>
              <a:t> incompatíveis, como é o caso quando usamos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Large</a:t>
            </a:r>
            <a:r>
              <a:rPr lang="pt-PT" sz="1800" dirty="0">
                <a:effectLst/>
                <a:latin typeface="Calibri" panose="020F0502020204030204" pitchFamily="34" charset="0"/>
                <a:ea typeface="Calibri" panose="020F0502020204030204" pitchFamily="34" charset="0"/>
                <a:cs typeface="Times New Roman" panose="02020603050405020304" pitchFamily="18" charset="0"/>
              </a:rPr>
              <a:t>.  Esta linear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layer</a:t>
            </a:r>
            <a:r>
              <a:rPr lang="pt-PT" sz="1800" dirty="0">
                <a:effectLst/>
                <a:latin typeface="Calibri" panose="020F0502020204030204" pitchFamily="34" charset="0"/>
                <a:ea typeface="Calibri" panose="020F0502020204030204" pitchFamily="34" charset="0"/>
                <a:cs typeface="Times New Roman" panose="02020603050405020304" pitchFamily="18" charset="0"/>
              </a:rPr>
              <a:t> converte simplesmente um tamanho X para Y e isso não é necessário quando se utiliza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a:t>
            </a:r>
            <a:r>
              <a:rPr lang="pt-PT" sz="1800" dirty="0">
                <a:effectLst/>
                <a:latin typeface="Calibri" panose="020F0502020204030204" pitchFamily="34" charset="0"/>
                <a:ea typeface="Calibri" panose="020F0502020204030204" pitchFamily="34" charset="0"/>
                <a:cs typeface="Times New Roman" panose="02020603050405020304" pitchFamily="18" charset="0"/>
              </a:rPr>
              <a:t> base. Por agora, vamos utilizar resultados utilizando apenas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ViTbase</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gpt2. Por conclusão o resultado da métrica  BLEU de 30 %, o que significa que estes modelos não são adequados para casos de utilização no mundo real.</a:t>
            </a:r>
          </a:p>
          <a:p>
            <a:endParaRPr lang="en-US" dirty="0"/>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32</a:t>
            </a:fld>
            <a:endParaRPr lang="pt-PT"/>
          </a:p>
        </p:txBody>
      </p:sp>
    </p:spTree>
    <p:extLst>
      <p:ext uri="{BB962C8B-B14F-4D97-AF65-F5344CB8AC3E}">
        <p14:creationId xmlns:p14="http://schemas.microsoft.com/office/powerpoint/2010/main" val="75977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Os resultados apresentados são de outro conjunto de dados gerados com base no mesmo que o pré-processamento que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de treino.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Apresentaremos este resultado como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semi-válido</a:t>
            </a:r>
            <a:r>
              <a:rPr lang="pt-PT" sz="1800" dirty="0">
                <a:effectLst/>
                <a:latin typeface="Calibri" panose="020F0502020204030204" pitchFamily="34" charset="0"/>
                <a:ea typeface="Calibri" panose="020F0502020204030204" pitchFamily="34" charset="0"/>
                <a:cs typeface="Times New Roman" panose="02020603050405020304" pitchFamily="18" charset="0"/>
              </a:rPr>
              <a:t> devido à aleatoriedade na geração de etiquetas falsas.</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Estes resultados apresentam uma realidade muito diferente dos testes anteriores. Estes resultados com score de semelhança BLEU acima de 80% significa que este modelo é muito bom a extrair informação. O que significa uma de duas coisas, que este modelo pode estar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overfitted</a:t>
            </a:r>
            <a:r>
              <a:rPr lang="pt-PT" sz="1800" dirty="0">
                <a:effectLst/>
                <a:latin typeface="Calibri" panose="020F0502020204030204" pitchFamily="34" charset="0"/>
                <a:ea typeface="Calibri" panose="020F0502020204030204" pitchFamily="34" charset="0"/>
                <a:cs typeface="Times New Roman" panose="02020603050405020304" pitchFamily="18" charset="0"/>
              </a:rPr>
              <a:t> ao nosso conjunto de dados de traino  e ao layout das etiquetas falses ou simplesmente que a complexidade dos dados do mundo real é demasiado aleatória para o nosso modelo conseguir funcionar, que iremos apresentar a seguir.</a:t>
            </a:r>
          </a:p>
          <a:p>
            <a:endParaRPr lang="en-US" dirty="0"/>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33</a:t>
            </a:fld>
            <a:endParaRPr lang="pt-PT"/>
          </a:p>
        </p:txBody>
      </p:sp>
    </p:spTree>
    <p:extLst>
      <p:ext uri="{BB962C8B-B14F-4D97-AF65-F5344CB8AC3E}">
        <p14:creationId xmlns:p14="http://schemas.microsoft.com/office/powerpoint/2010/main" val="1829763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Os dados utilizados nesta métrica foram um conjunto de imagens que foram filtradas apenas pelo nosso módulo de pré-processamento, mas não foram incluídas no nosso conjunto de dados de treino por não terem sido anotadas manualmente utilizando a VIA. Assim, estes dados não foram totalmente padronizados e podem ter alguns erros.  Os resultados não são satisfatórios, provando que o nosso modelo não é adequado para  extrair informação de todos os casos 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so</a:t>
            </a:r>
            <a:r>
              <a:rPr lang="pt-PT" sz="1800" dirty="0">
                <a:effectLst/>
                <a:latin typeface="Calibri" panose="020F0502020204030204" pitchFamily="34" charset="0"/>
                <a:ea typeface="Calibri" panose="020F0502020204030204" pitchFamily="34" charset="0"/>
                <a:cs typeface="Times New Roman" panose="02020603050405020304" pitchFamily="18" charset="0"/>
              </a:rPr>
              <a:t> apenas de dados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semi</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standerizados</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34</a:t>
            </a:fld>
            <a:endParaRPr lang="pt-PT"/>
          </a:p>
        </p:txBody>
      </p:sp>
    </p:spTree>
    <p:extLst>
      <p:ext uri="{BB962C8B-B14F-4D97-AF65-F5344CB8AC3E}">
        <p14:creationId xmlns:p14="http://schemas.microsoft.com/office/powerpoint/2010/main" val="1651135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Os resultados deste modelo são pouco conclusivos porem ele consegue obter bons resultados quando os dados são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standarized</a:t>
            </a:r>
            <a:r>
              <a:rPr lang="pt-PT" sz="1800" dirty="0">
                <a:effectLst/>
                <a:latin typeface="Calibri" panose="020F0502020204030204" pitchFamily="34" charset="0"/>
                <a:ea typeface="Calibri" panose="020F0502020204030204" pitchFamily="34" charset="0"/>
                <a:cs typeface="Times New Roman" panose="02020603050405020304" pitchFamily="18" charset="0"/>
              </a:rPr>
              <a:t> mas não e bom o suficiente para generalizar para aleatoriedade do dados do mundo real.</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	Mais testes teriam que passar por aumentar os casos do training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dataset</a:t>
            </a:r>
            <a:r>
              <a:rPr lang="pt-PT" sz="1800" dirty="0">
                <a:effectLst/>
                <a:latin typeface="Calibri" panose="020F0502020204030204" pitchFamily="34" charset="0"/>
                <a:ea typeface="Calibri" panose="020F0502020204030204" pitchFamily="34" charset="0"/>
                <a:cs typeface="Times New Roman" panose="02020603050405020304" pitchFamily="18" charset="0"/>
              </a:rPr>
              <a:t> anotando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mao</a:t>
            </a:r>
            <a:r>
              <a:rPr lang="pt-PT" sz="1800" dirty="0">
                <a:effectLst/>
                <a:latin typeface="Calibri" panose="020F0502020204030204" pitchFamily="34" charset="0"/>
                <a:ea typeface="Calibri" panose="020F0502020204030204" pitchFamily="34" charset="0"/>
                <a:cs typeface="Times New Roman" panose="02020603050405020304" pitchFamily="18" charset="0"/>
              </a:rPr>
              <a:t> mais imagens juntamente com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addicçao</a:t>
            </a:r>
            <a:r>
              <a:rPr lang="pt-PT" sz="1800" dirty="0">
                <a:effectLst/>
                <a:latin typeface="Calibri" panose="020F0502020204030204" pitchFamily="34" charset="0"/>
                <a:ea typeface="Calibri" panose="020F0502020204030204" pitchFamily="34" charset="0"/>
                <a:cs typeface="Times New Roman" panose="02020603050405020304" pitchFamily="18" charset="0"/>
              </a:rPr>
              <a:t> de mais etiquetas vazias e fontes para aumentar os casos de treino encontrados.</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Os transformadores são conhecidos em geral por não serem muito bons na generalização e dependem muito e de como são treinados e dos dados de treino.</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architectura</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modelo ainda é bastante nova e há muito a se estudar.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Sera</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necessesario</a:t>
            </a:r>
            <a:r>
              <a:rPr lang="pt-PT" sz="1800" dirty="0">
                <a:effectLst/>
                <a:latin typeface="Calibri" panose="020F0502020204030204" pitchFamily="34" charset="0"/>
                <a:ea typeface="Calibri" panose="020F0502020204030204" pitchFamily="34" charset="0"/>
                <a:cs typeface="Times New Roman" panose="02020603050405020304" pitchFamily="18" charset="0"/>
              </a:rPr>
              <a:t> testar alguns parâmetros , e potenciais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optimizaçoes</a:t>
            </a:r>
            <a:r>
              <a:rPr lang="pt-PT" sz="1800" dirty="0">
                <a:effectLst/>
                <a:latin typeface="Calibri" panose="020F0502020204030204" pitchFamily="34" charset="0"/>
                <a:ea typeface="Calibri" panose="020F0502020204030204" pitchFamily="34" charset="0"/>
                <a:cs typeface="Times New Roman" panose="02020603050405020304" pitchFamily="18" charset="0"/>
              </a:rPr>
              <a:t> neste tipo de modelo.</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Ainda assim, conseguimos obter algumas conclusões, apesar de não se recomendar a utilização deste modelo para esta tarefa.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Uma das conclusões para a tarefa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name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ententy</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recognition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ocr</a:t>
            </a:r>
            <a:r>
              <a:rPr lang="pt-PT" sz="1800" dirty="0">
                <a:effectLst/>
                <a:latin typeface="Calibri" panose="020F0502020204030204" pitchFamily="34" charset="0"/>
                <a:ea typeface="Calibri" panose="020F0502020204030204" pitchFamily="34" charset="0"/>
                <a:cs typeface="Times New Roman" panose="02020603050405020304" pitchFamily="18" charset="0"/>
              </a:rPr>
              <a:t> era necessário utilizar dois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model</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enquando</a:t>
            </a:r>
            <a:r>
              <a:rPr lang="pt-PT" sz="1800" dirty="0">
                <a:effectLst/>
                <a:latin typeface="Calibri" panose="020F0502020204030204" pitchFamily="34" charset="0"/>
                <a:ea typeface="Calibri" panose="020F0502020204030204" pitchFamily="34" charset="0"/>
                <a:cs typeface="Times New Roman" panose="02020603050405020304" pitchFamily="18" charset="0"/>
              </a:rPr>
              <a:t> a nossa hipótese de que o mecanismo de atenção das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resdes</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transformers</a:t>
            </a:r>
            <a:r>
              <a:rPr lang="pt-PT" sz="1800" dirty="0">
                <a:effectLst/>
                <a:latin typeface="Calibri" panose="020F0502020204030204" pitchFamily="34" charset="0"/>
                <a:ea typeface="Calibri" panose="020F0502020204030204" pitchFamily="34" charset="0"/>
                <a:cs typeface="Times New Roman" panose="02020603050405020304" pitchFamily="18" charset="0"/>
              </a:rPr>
              <a:t> poderia ser utilizado para realizar esta tarefa ao mesmo tempo que o OCR.</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Este modelo e capas de ser bom com tarefas CAD com múltiplos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conseguem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estrair</a:t>
            </a:r>
            <a:r>
              <a:rPr lang="pt-PT" sz="1800" dirty="0">
                <a:effectLst/>
                <a:latin typeface="Calibri" panose="020F0502020204030204" pitchFamily="34" charset="0"/>
                <a:ea typeface="Calibri" panose="020F0502020204030204" pitchFamily="34" charset="0"/>
                <a:cs typeface="Times New Roman" panose="02020603050405020304" pitchFamily="18" charset="0"/>
              </a:rPr>
              <a:t> informação de múltiplas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dimenções</a:t>
            </a:r>
            <a:r>
              <a:rPr lang="pt-PT" sz="1800" dirty="0">
                <a:effectLst/>
                <a:latin typeface="Calibri" panose="020F0502020204030204" pitchFamily="34" charset="0"/>
                <a:ea typeface="Calibri" panose="020F0502020204030204" pitchFamily="34" charset="0"/>
                <a:cs typeface="Times New Roman" panose="02020603050405020304" pitchFamily="18" charset="0"/>
              </a:rPr>
              <a:t> para gerar modelos 3d e o oposto de 3d para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prepectavas</a:t>
            </a:r>
            <a:r>
              <a:rPr lang="pt-PT" sz="1800" dirty="0">
                <a:effectLst/>
                <a:latin typeface="Calibri" panose="020F0502020204030204" pitchFamily="34" charset="0"/>
                <a:ea typeface="Calibri" panose="020F0502020204030204" pitchFamily="34" charset="0"/>
                <a:cs typeface="Times New Roman" panose="02020603050405020304" pitchFamily="18" charset="0"/>
              </a:rPr>
              <a:t> 2d.</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Obrigado pedir desculpa pela entrega.</a:t>
            </a:r>
          </a:p>
          <a:p>
            <a:endParaRPr lang="en-US" dirty="0"/>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35</a:t>
            </a:fld>
            <a:endParaRPr lang="pt-PT"/>
          </a:p>
        </p:txBody>
      </p:sp>
    </p:spTree>
    <p:extLst>
      <p:ext uri="{BB962C8B-B14F-4D97-AF65-F5344CB8AC3E}">
        <p14:creationId xmlns:p14="http://schemas.microsoft.com/office/powerpoint/2010/main" val="383001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Passaremos</a:t>
            </a:r>
            <a:r>
              <a:rPr lang="en-US" dirty="0"/>
              <a:t> a </a:t>
            </a:r>
            <a:r>
              <a:rPr lang="en-US" dirty="0" err="1"/>
              <a:t>uma</a:t>
            </a:r>
            <a:r>
              <a:rPr lang="en-US" dirty="0"/>
              <a:t> breve </a:t>
            </a:r>
            <a:r>
              <a:rPr lang="en-US" dirty="0" err="1"/>
              <a:t>intruduçao</a:t>
            </a:r>
            <a:r>
              <a:rPr lang="en-US" dirty="0"/>
              <a:t> das </a:t>
            </a:r>
            <a:r>
              <a:rPr lang="en-US" dirty="0" err="1"/>
              <a:t>architecturas</a:t>
            </a:r>
            <a:r>
              <a:rPr lang="en-US" dirty="0"/>
              <a:t> dos </a:t>
            </a:r>
            <a:r>
              <a:rPr lang="en-US" dirty="0" err="1"/>
              <a:t>modelos</a:t>
            </a:r>
            <a:r>
              <a:rPr lang="en-US" dirty="0"/>
              <a:t> </a:t>
            </a:r>
            <a:r>
              <a:rPr lang="en-US" dirty="0" err="1"/>
              <a:t>utilizadas</a:t>
            </a:r>
            <a:r>
              <a:rPr lang="en-US" dirty="0"/>
              <a:t>,</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4</a:t>
            </a:fld>
            <a:endParaRPr lang="pt-PT"/>
          </a:p>
        </p:txBody>
      </p:sp>
    </p:spTree>
    <p:extLst>
      <p:ext uri="{BB962C8B-B14F-4D97-AF65-F5344CB8AC3E}">
        <p14:creationId xmlns:p14="http://schemas.microsoft.com/office/powerpoint/2010/main" val="211207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Como referido O modelo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Yolo</a:t>
            </a:r>
            <a:r>
              <a:rPr lang="pt-PT" sz="1800" dirty="0">
                <a:effectLst/>
                <a:latin typeface="Calibri" panose="020F0502020204030204" pitchFamily="34" charset="0"/>
                <a:ea typeface="Calibri" panose="020F0502020204030204" pitchFamily="34" charset="0"/>
                <a:cs typeface="Times New Roman" panose="02020603050405020304" pitchFamily="18" charset="0"/>
              </a:rPr>
              <a:t> segue o single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stage</a:t>
            </a:r>
            <a:r>
              <a:rPr lang="pt-PT" sz="1800" dirty="0">
                <a:effectLst/>
                <a:latin typeface="Calibri" panose="020F0502020204030204" pitchFamily="34" charset="0"/>
                <a:ea typeface="Calibri" panose="020F0502020204030204" pitchFamily="34" charset="0"/>
                <a:cs typeface="Times New Roman" panose="02020603050405020304" pitchFamily="18" charset="0"/>
              </a:rPr>
              <a:t> CNN.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Esta arquitetura tem múltiplos blocos que fazem tarefas diferentes: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Backbone</a:t>
            </a:r>
            <a:r>
              <a:rPr lang="pt-PT" sz="1800" dirty="0">
                <a:effectLst/>
                <a:latin typeface="Calibri" panose="020F0502020204030204" pitchFamily="34" charset="0"/>
                <a:ea typeface="Calibri" panose="020F0502020204030204" pitchFamily="34" charset="0"/>
                <a:cs typeface="Times New Roman" panose="02020603050405020304" pitchFamily="18" charset="0"/>
              </a:rPr>
              <a:t> onde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feature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extraction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aplicada,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neck</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serve de bloco intermediário entre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Backbone</a:t>
            </a:r>
            <a:r>
              <a:rPr lang="pt-PT" sz="1800" dirty="0">
                <a:effectLst/>
                <a:latin typeface="Calibri" panose="020F0502020204030204" pitchFamily="34" charset="0"/>
                <a:ea typeface="Calibri" panose="020F0502020204030204" pitchFamily="34" charset="0"/>
                <a:cs typeface="Times New Roman" panose="02020603050405020304" pitchFamily="18" charset="0"/>
              </a:rPr>
              <a:t> e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detection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E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onde ocorrerão as deteções e classificações. Este modelo emprega múltiplas técnicas que melhoram das últimas iterações.</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5</a:t>
            </a:fld>
            <a:endParaRPr lang="pt-PT"/>
          </a:p>
        </p:txBody>
      </p:sp>
    </p:spTree>
    <p:extLst>
      <p:ext uri="{BB962C8B-B14F-4D97-AF65-F5344CB8AC3E}">
        <p14:creationId xmlns:p14="http://schemas.microsoft.com/office/powerpoint/2010/main" val="422427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Começando pelo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Backbone</a:t>
            </a:r>
            <a:r>
              <a:rPr lang="pt-PT" sz="1800" dirty="0">
                <a:effectLst/>
                <a:latin typeface="Calibri" panose="020F0502020204030204" pitchFamily="34" charset="0"/>
                <a:ea typeface="Calibri" panose="020F0502020204030204" pitchFamily="34" charset="0"/>
                <a:cs typeface="Times New Roman" panose="02020603050405020304" pitchFamily="18" charset="0"/>
              </a:rPr>
              <a:t>: O CSPdarknet53 como o nome indica, este bloco é composto por 53 camadas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densenet</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por si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 já utiliza a rede Residual neural network -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Resnet</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a introdução da técnica cross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stage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partial</a:t>
            </a:r>
            <a:r>
              <a:rPr lang="pt-PT" sz="1800" dirty="0">
                <a:effectLst/>
                <a:latin typeface="Calibri" panose="020F0502020204030204" pitchFamily="34" charset="0"/>
                <a:ea typeface="Calibri" panose="020F0502020204030204" pitchFamily="34" charset="0"/>
                <a:cs typeface="Times New Roman" panose="02020603050405020304" pitchFamily="18" charset="0"/>
              </a:rPr>
              <a:t> networks-</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CSPnet</a:t>
            </a:r>
            <a:r>
              <a:rPr lang="pt-PT" sz="1800" dirty="0">
                <a:effectLst/>
                <a:latin typeface="Calibri" panose="020F0502020204030204" pitchFamily="34" charset="0"/>
                <a:ea typeface="Calibri" panose="020F0502020204030204" pitchFamily="34" charset="0"/>
                <a:cs typeface="Times New Roman" panose="02020603050405020304" pitchFamily="18" charset="0"/>
              </a:rPr>
              <a:t> a fim de evitar um problema chamado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Vanishing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Gradient</a:t>
            </a:r>
            <a:r>
              <a:rPr lang="pt-PT" sz="1800" dirty="0">
                <a:effectLst/>
                <a:latin typeface="Calibri" panose="020F0502020204030204" pitchFamily="34" charset="0"/>
                <a:ea typeface="Calibri" panose="020F0502020204030204" pitchFamily="34" charset="0"/>
                <a:cs typeface="Times New Roman" panose="02020603050405020304" pitchFamily="18" charset="0"/>
              </a:rPr>
              <a:t>". Esta técnica divide a entrada em duas partes, uma é encaminhada sem qualquer modificação, e outra é aplicada o bloco de convolução como parte 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feature</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extraction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no final do processo, simplesmente concatenando no final o resultado de cadeia.</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6</a:t>
            </a:fld>
            <a:endParaRPr lang="pt-PT"/>
          </a:p>
        </p:txBody>
      </p:sp>
    </p:spTree>
    <p:extLst>
      <p:ext uri="{BB962C8B-B14F-4D97-AF65-F5344CB8AC3E}">
        <p14:creationId xmlns:p14="http://schemas.microsoft.com/office/powerpoint/2010/main" val="344280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neck</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composto por duas camadas: a primeira é uma camada SPP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Spatial</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Pyramid</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Pooling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esta técnica é feita para aumentar o campo recetivo aplicando múltiplas convoluções paralelas com diferentes tamanhos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kernel</a:t>
            </a:r>
            <a:r>
              <a:rPr lang="pt-PT" sz="1800" dirty="0">
                <a:effectLst/>
                <a:latin typeface="Calibri" panose="020F0502020204030204" pitchFamily="34" charset="0"/>
                <a:ea typeface="Calibri" panose="020F0502020204030204" pitchFamily="34" charset="0"/>
                <a:cs typeface="Times New Roman" panose="02020603050405020304" pitchFamily="18" charset="0"/>
              </a:rPr>
              <a:t> 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strides</a:t>
            </a:r>
            <a:r>
              <a:rPr lang="pt-PT" sz="1800" dirty="0">
                <a:effectLst/>
                <a:latin typeface="Calibri" panose="020F0502020204030204" pitchFamily="34" charset="0"/>
                <a:ea typeface="Calibri" panose="020F0502020204030204" pitchFamily="34" charset="0"/>
                <a:cs typeface="Times New Roman" panose="02020603050405020304" pitchFamily="18" charset="0"/>
              </a:rPr>
              <a:t> para obter múltiplos contextos para a mesma camada.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Seguindo por uma rede de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path</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aggregation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network Modificada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PANet</a:t>
            </a:r>
            <a:r>
              <a:rPr lang="pt-PT" sz="1800" dirty="0">
                <a:effectLst/>
                <a:latin typeface="Calibri" panose="020F0502020204030204" pitchFamily="34" charset="0"/>
                <a:ea typeface="Calibri" panose="020F0502020204030204" pitchFamily="34" charset="0"/>
                <a:cs typeface="Times New Roman" panose="02020603050405020304" pitchFamily="18" charset="0"/>
              </a:rPr>
              <a:t>, este processo de segmentação de instâncias através da preservação da informação espacial que pode melhorar a deteção na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detection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A modificação aplicada simplesmente troca a concatenação no final para adição criando menos constrangimentos de memória</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detection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tem como função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detectar</a:t>
            </a:r>
            <a:r>
              <a:rPr lang="pt-PT" sz="1800" dirty="0">
                <a:effectLst/>
                <a:latin typeface="Calibri" panose="020F0502020204030204" pitchFamily="34" charset="0"/>
                <a:ea typeface="Calibri" panose="020F0502020204030204" pitchFamily="34" charset="0"/>
                <a:cs typeface="Times New Roman" panose="02020603050405020304" pitchFamily="18" charset="0"/>
              </a:rPr>
              <a:t> e colocar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bounding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boxes e efetuar a classificação sobre cada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objecto</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Todas estas modificações permitem que este modelo CNN seja um dos top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charting</a:t>
            </a:r>
            <a:r>
              <a:rPr lang="pt-PT" sz="1800" dirty="0">
                <a:effectLst/>
                <a:latin typeface="Calibri" panose="020F0502020204030204" pitchFamily="34" charset="0"/>
                <a:ea typeface="Calibri" panose="020F0502020204030204" pitchFamily="34" charset="0"/>
                <a:cs typeface="Times New Roman" panose="02020603050405020304" pitchFamily="18" charset="0"/>
              </a:rPr>
              <a:t> performance para a tarefa de reconhecimento de objetos.</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7</a:t>
            </a:fld>
            <a:endParaRPr lang="pt-PT"/>
          </a:p>
        </p:txBody>
      </p:sp>
    </p:spTree>
    <p:extLst>
      <p:ext uri="{BB962C8B-B14F-4D97-AF65-F5344CB8AC3E}">
        <p14:creationId xmlns:p14="http://schemas.microsoft.com/office/powerpoint/2010/main" val="2831180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Transformers</a:t>
            </a:r>
            <a:r>
              <a:rPr lang="pt-PT" sz="1800" dirty="0">
                <a:effectLst/>
                <a:latin typeface="Calibri" panose="020F0502020204030204" pitchFamily="34" charset="0"/>
                <a:ea typeface="Calibri" panose="020F0502020204030204" pitchFamily="34" charset="0"/>
                <a:cs typeface="Times New Roman" panose="02020603050405020304" pitchFamily="18" charset="0"/>
              </a:rPr>
              <a:t> são um tipo de arquitetura de redes neuronais que têm vindo a ganhar popularidade e a obter bons resultados na maioria dos campos de estudo.</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Na sua maioria, estes modelos são baseados numa estrutura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to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 qual são conhecidos como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sequence</a:t>
            </a:r>
            <a:r>
              <a:rPr lang="pt-PT" sz="1800" dirty="0">
                <a:effectLst/>
                <a:latin typeface="Calibri" panose="020F0502020204030204" pitchFamily="34" charset="0"/>
                <a:ea typeface="Calibri" panose="020F0502020204030204" pitchFamily="34" charset="0"/>
                <a:cs typeface="Times New Roman" panose="02020603050405020304" pitchFamily="18" charset="0"/>
              </a:rPr>
              <a:t>-to-</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sequence</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Quanto às entradas deste tipo de rede, precisamos de começar por representar as nossas entradas como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tokens</a:t>
            </a:r>
            <a:r>
              <a:rPr lang="pt-PT" sz="1800" dirty="0">
                <a:effectLst/>
                <a:latin typeface="Calibri" panose="020F0502020204030204" pitchFamily="34" charset="0"/>
                <a:ea typeface="Calibri" panose="020F0502020204030204" pitchFamily="34" charset="0"/>
                <a:cs typeface="Times New Roman" panose="02020603050405020304" pitchFamily="18" charset="0"/>
              </a:rPr>
              <a:t>, normalmente mapeados para um dicionário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to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labels</a:t>
            </a:r>
            <a:r>
              <a:rPr lang="pt-PT" sz="1800" dirty="0">
                <a:effectLst/>
                <a:latin typeface="Calibri" panose="020F0502020204030204" pitchFamily="34" charset="0"/>
                <a:ea typeface="Calibri" panose="020F0502020204030204" pitchFamily="34" charset="0"/>
                <a:cs typeface="Times New Roman" panose="02020603050405020304" pitchFamily="18" charset="0"/>
              </a:rPr>
              <a:t> para os casos de NLP.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fim de manter a ordem da informação cada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codificado por um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position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modifica cada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informação relativa a sua posição na cadeia de inputs.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Cada bloco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tem uma estrutura semelhante a que se repete.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Estes blocos seguem geralmente uma sequência de uma camada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Multi-head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seguida de uma rede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Feedforward</a:t>
            </a:r>
            <a:r>
              <a:rPr lang="pt-PT" sz="1800" dirty="0">
                <a:effectLst/>
                <a:latin typeface="Calibri" panose="020F0502020204030204" pitchFamily="34" charset="0"/>
                <a:ea typeface="Calibri" panose="020F0502020204030204" pitchFamily="34" charset="0"/>
                <a:cs typeface="Times New Roman" panose="02020603050405020304" pitchFamily="18" charset="0"/>
              </a:rPr>
              <a:t> e uma concatenação.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As camadas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Multi-head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no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são descritas como camadas e self-</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pois neste caso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visa a obter algumas propriedades que correlacionam cada uma das nossos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tokens</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os restantes.</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Resultando no final um esquema que correlaciona onde cada item se encaixa em relação a uns aos outros. Estes resultados passarão por uma camada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feedforward</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layer</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 Como última operação e aplicado uma concatenação  com o input não modificado para evitar a perda de contexto.</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estrutura do nosso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e semelhante ao do nosso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 única mudança e que em vez da camada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Multi-head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deixa de funcionar sozinha, e utilizara a informação obtida pela camada self-</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do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conseguindo obter informação do esquema que relaciona 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de entrada uns aos outros. Isto, evita a necessidade de utilizar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Recurrent</a:t>
            </a:r>
            <a:r>
              <a:rPr lang="pt-PT" sz="1800" dirty="0">
                <a:effectLst/>
                <a:latin typeface="Calibri" panose="020F0502020204030204" pitchFamily="34" charset="0"/>
                <a:ea typeface="Calibri" panose="020F0502020204030204" pitchFamily="34" charset="0"/>
                <a:cs typeface="Times New Roman" panose="02020603050405020304" pitchFamily="18" charset="0"/>
              </a:rPr>
              <a:t> neurais networks para manter o contexto passado e futuro e permitindo que este processo seja separado e paralelo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8</a:t>
            </a:fld>
            <a:endParaRPr lang="pt-PT"/>
          </a:p>
        </p:txBody>
      </p:sp>
    </p:spTree>
    <p:extLst>
      <p:ext uri="{BB962C8B-B14F-4D97-AF65-F5344CB8AC3E}">
        <p14:creationId xmlns:p14="http://schemas.microsoft.com/office/powerpoint/2010/main" val="254422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Transformers</a:t>
            </a:r>
            <a:r>
              <a:rPr lang="pt-PT" sz="1800" dirty="0">
                <a:effectLst/>
                <a:latin typeface="Calibri" panose="020F0502020204030204" pitchFamily="34" charset="0"/>
                <a:ea typeface="Calibri" panose="020F0502020204030204" pitchFamily="34" charset="0"/>
                <a:cs typeface="Times New Roman" panose="02020603050405020304" pitchFamily="18" charset="0"/>
              </a:rPr>
              <a:t> são um tipo de arquitetura de redes neuronais que têm vindo a ganhar popularidade e a obter bons resultados na maioria dos campos de estudo.</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Na sua maioria, estes modelos são baseados numa estrutura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to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decoder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a qual são conhecidos como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sequence</a:t>
            </a:r>
            <a:r>
              <a:rPr lang="pt-PT" sz="1800" dirty="0">
                <a:effectLst/>
                <a:latin typeface="Calibri" panose="020F0502020204030204" pitchFamily="34" charset="0"/>
                <a:ea typeface="Calibri" panose="020F0502020204030204" pitchFamily="34" charset="0"/>
                <a:cs typeface="Times New Roman" panose="02020603050405020304" pitchFamily="18" charset="0"/>
              </a:rPr>
              <a:t>-to-</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sequence</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Quanto às entradas deste tipo de rede, precisamos de começar por representar as nossas entradas como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tokens</a:t>
            </a:r>
            <a:r>
              <a:rPr lang="pt-PT" sz="1800" dirty="0">
                <a:effectLst/>
                <a:latin typeface="Calibri" panose="020F0502020204030204" pitchFamily="34" charset="0"/>
                <a:ea typeface="Calibri" panose="020F0502020204030204" pitchFamily="34" charset="0"/>
                <a:cs typeface="Times New Roman" panose="02020603050405020304" pitchFamily="18" charset="0"/>
              </a:rPr>
              <a:t>, normalmente mapeados para um dicionário 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to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labels</a:t>
            </a:r>
            <a:r>
              <a:rPr lang="pt-PT" sz="1800" dirty="0">
                <a:effectLst/>
                <a:latin typeface="Calibri" panose="020F0502020204030204" pitchFamily="34" charset="0"/>
                <a:ea typeface="Calibri" panose="020F0502020204030204" pitchFamily="34" charset="0"/>
                <a:cs typeface="Times New Roman" panose="02020603050405020304" pitchFamily="18" charset="0"/>
              </a:rPr>
              <a:t> para os casos de NLP.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 fim de manter a ordem da informação cada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é codificado por um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position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que modifica cada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informação relativa a sua posição na cadeia de inputs.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Cada bloco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tem uma estrutura semelhante a que se repete.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Estes blocos seguem geralmente uma sequência de uma camada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Multi-head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seguida de uma rede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Feedforward</a:t>
            </a:r>
            <a:r>
              <a:rPr lang="pt-PT" sz="1800" dirty="0">
                <a:effectLst/>
                <a:latin typeface="Calibri" panose="020F0502020204030204" pitchFamily="34" charset="0"/>
                <a:ea typeface="Calibri" panose="020F0502020204030204" pitchFamily="34" charset="0"/>
                <a:cs typeface="Times New Roman" panose="02020603050405020304" pitchFamily="18" charset="0"/>
              </a:rPr>
              <a:t> e uma concatenação. </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As camadas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Multi-head</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no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são descritas como camadas e self-</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attention</a:t>
            </a:r>
            <a:r>
              <a:rPr lang="pt-PT" sz="1800" dirty="0">
                <a:effectLst/>
                <a:latin typeface="Calibri" panose="020F0502020204030204" pitchFamily="34" charset="0"/>
                <a:ea typeface="Calibri" panose="020F0502020204030204" pitchFamily="34" charset="0"/>
                <a:cs typeface="Times New Roman" panose="02020603050405020304" pitchFamily="18" charset="0"/>
              </a:rPr>
              <a:t> pois neste caso o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encoder</a:t>
            </a:r>
            <a:r>
              <a:rPr lang="pt-PT" sz="1800" dirty="0">
                <a:effectLst/>
                <a:latin typeface="Calibri" panose="020F0502020204030204" pitchFamily="34" charset="0"/>
                <a:ea typeface="Calibri" panose="020F0502020204030204" pitchFamily="34" charset="0"/>
                <a:cs typeface="Times New Roman" panose="02020603050405020304" pitchFamily="18" charset="0"/>
              </a:rPr>
              <a:t>  visa a obter algumas propriedades que correlacionam cada uma das nossos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tokens</a:t>
            </a:r>
            <a:r>
              <a:rPr lang="pt-PT" sz="1800" dirty="0">
                <a:effectLst/>
                <a:latin typeface="Calibri" panose="020F0502020204030204" pitchFamily="34" charset="0"/>
                <a:ea typeface="Calibri" panose="020F0502020204030204" pitchFamily="34" charset="0"/>
                <a:cs typeface="Times New Roman" panose="02020603050405020304" pitchFamily="18" charset="0"/>
              </a:rPr>
              <a:t> com os restantes.</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Resultando no final um esquema que correlaciona onde cada item se encaixa em relação a uns aos outros. Estes resultados passarão por uma camada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feedforward</a:t>
            </a:r>
            <a:r>
              <a:rPr lang="pt-PT" sz="1800" dirty="0">
                <a:effectLst/>
                <a:latin typeface="Calibri" panose="020F0502020204030204" pitchFamily="34" charset="0"/>
                <a:ea typeface="Calibri" panose="020F0502020204030204" pitchFamily="34" charset="0"/>
                <a:cs typeface="Times New Roman" panose="02020603050405020304" pitchFamily="18" charset="0"/>
              </a:rPr>
              <a:t> </a:t>
            </a:r>
            <a:r>
              <a:rPr lang="pt-PT" sz="1800" dirty="0" err="1">
                <a:effectLst/>
                <a:latin typeface="Calibri" panose="020F0502020204030204" pitchFamily="34" charset="0"/>
                <a:ea typeface="Calibri" panose="020F0502020204030204" pitchFamily="34" charset="0"/>
                <a:cs typeface="Times New Roman" panose="02020603050405020304" pitchFamily="18" charset="0"/>
              </a:rPr>
              <a:t>layer</a:t>
            </a:r>
            <a:r>
              <a:rPr lang="pt-PT"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PT" sz="1800" dirty="0">
                <a:effectLst/>
                <a:latin typeface="Calibri" panose="020F0502020204030204" pitchFamily="34" charset="0"/>
                <a:ea typeface="Calibri" panose="020F0502020204030204" pitchFamily="34" charset="0"/>
                <a:cs typeface="Times New Roman" panose="02020603050405020304" pitchFamily="18" charset="0"/>
              </a:rPr>
              <a:t> Como última operação e aplicado uma concatenação  com o input não modificado para evitar a perda de contexto.</a:t>
            </a:r>
          </a:p>
        </p:txBody>
      </p:sp>
      <p:sp>
        <p:nvSpPr>
          <p:cNvPr id="4" name="Marcador de Posição do Número do Diapositivo 3"/>
          <p:cNvSpPr>
            <a:spLocks noGrp="1"/>
          </p:cNvSpPr>
          <p:nvPr>
            <p:ph type="sldNum" sz="quarter" idx="5"/>
          </p:nvPr>
        </p:nvSpPr>
        <p:spPr/>
        <p:txBody>
          <a:bodyPr/>
          <a:lstStyle/>
          <a:p>
            <a:fld id="{1DC93807-6573-4772-8681-A0A832F991F9}" type="slidenum">
              <a:rPr lang="pt-PT" smtClean="0"/>
              <a:t>9</a:t>
            </a:fld>
            <a:endParaRPr lang="pt-PT"/>
          </a:p>
        </p:txBody>
      </p:sp>
    </p:spTree>
    <p:extLst>
      <p:ext uri="{BB962C8B-B14F-4D97-AF65-F5344CB8AC3E}">
        <p14:creationId xmlns:p14="http://schemas.microsoft.com/office/powerpoint/2010/main" val="201667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C7546-487A-FB46-C775-AD54DDC8EC67}"/>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9B2E5DBD-3702-D81C-8D41-568FF9756D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E947E72F-F3BF-B559-CE0E-EDECDB30843B}"/>
              </a:ext>
            </a:extLst>
          </p:cNvPr>
          <p:cNvSpPr>
            <a:spLocks noGrp="1"/>
          </p:cNvSpPr>
          <p:nvPr>
            <p:ph type="dt" sz="half" idx="10"/>
          </p:nvPr>
        </p:nvSpPr>
        <p:spPr/>
        <p:txBody>
          <a:bodyPr/>
          <a:lstStyle/>
          <a:p>
            <a:fld id="{8CF1D27A-B4C7-4305-AF66-C90C26F2EAFD}" type="datetime1">
              <a:rPr lang="pt-PT" smtClean="0"/>
              <a:t>15/06/2022</a:t>
            </a:fld>
            <a:endParaRPr lang="pt-PT"/>
          </a:p>
        </p:txBody>
      </p:sp>
      <p:sp>
        <p:nvSpPr>
          <p:cNvPr id="5" name="Marcador de Posição do Rodapé 4">
            <a:extLst>
              <a:ext uri="{FF2B5EF4-FFF2-40B4-BE49-F238E27FC236}">
                <a16:creationId xmlns:a16="http://schemas.microsoft.com/office/drawing/2014/main" id="{68BD9EDD-8C0D-9A66-4C52-7616558583E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A51F630D-1D6A-A758-6CD5-4247A0DA94FE}"/>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3197215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033731-0ABB-B82C-E68F-A1DBDB34C1A3}"/>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DC7DEB6-AD4E-DB1E-9A62-920D0261475F}"/>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4E221CC-D945-D2BF-C798-AAE803C5714C}"/>
              </a:ext>
            </a:extLst>
          </p:cNvPr>
          <p:cNvSpPr>
            <a:spLocks noGrp="1"/>
          </p:cNvSpPr>
          <p:nvPr>
            <p:ph type="dt" sz="half" idx="10"/>
          </p:nvPr>
        </p:nvSpPr>
        <p:spPr/>
        <p:txBody>
          <a:bodyPr/>
          <a:lstStyle/>
          <a:p>
            <a:fld id="{80031C2B-5DD7-42BE-B7FE-B9E4096619D7}" type="datetime1">
              <a:rPr lang="pt-PT" smtClean="0"/>
              <a:t>15/06/2022</a:t>
            </a:fld>
            <a:endParaRPr lang="pt-PT"/>
          </a:p>
        </p:txBody>
      </p:sp>
      <p:sp>
        <p:nvSpPr>
          <p:cNvPr id="5" name="Marcador de Posição do Rodapé 4">
            <a:extLst>
              <a:ext uri="{FF2B5EF4-FFF2-40B4-BE49-F238E27FC236}">
                <a16:creationId xmlns:a16="http://schemas.microsoft.com/office/drawing/2014/main" id="{F5B03498-E343-7AEC-4B91-9A7CD2FDC26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84C4A8D-B562-8579-6C21-D207756AF4E4}"/>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126530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BE5A6E1-6508-8CFB-2B18-5D881E6E5263}"/>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7AC52F87-DEF2-6CAD-2A62-DF49141523A2}"/>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F35810B8-C484-39D2-6116-DE8661DF59A6}"/>
              </a:ext>
            </a:extLst>
          </p:cNvPr>
          <p:cNvSpPr>
            <a:spLocks noGrp="1"/>
          </p:cNvSpPr>
          <p:nvPr>
            <p:ph type="dt" sz="half" idx="10"/>
          </p:nvPr>
        </p:nvSpPr>
        <p:spPr/>
        <p:txBody>
          <a:bodyPr/>
          <a:lstStyle/>
          <a:p>
            <a:fld id="{A9DCE72F-AC66-4B1F-AD3E-4D4A870957B8}" type="datetime1">
              <a:rPr lang="pt-PT" smtClean="0"/>
              <a:t>15/06/2022</a:t>
            </a:fld>
            <a:endParaRPr lang="pt-PT"/>
          </a:p>
        </p:txBody>
      </p:sp>
      <p:sp>
        <p:nvSpPr>
          <p:cNvPr id="5" name="Marcador de Posição do Rodapé 4">
            <a:extLst>
              <a:ext uri="{FF2B5EF4-FFF2-40B4-BE49-F238E27FC236}">
                <a16:creationId xmlns:a16="http://schemas.microsoft.com/office/drawing/2014/main" id="{E777E9DC-7E46-6633-0893-862566EFFED3}"/>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36413E07-9837-DC94-4400-9EE894DE0D84}"/>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4007029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B44B02-8483-C981-AFE2-F07065FB80FD}"/>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AAC9B41C-7755-5874-A0B5-C945A04FFC10}"/>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29883941-23E8-F05E-E8D1-3C2840A37817}"/>
              </a:ext>
            </a:extLst>
          </p:cNvPr>
          <p:cNvSpPr>
            <a:spLocks noGrp="1"/>
          </p:cNvSpPr>
          <p:nvPr>
            <p:ph type="dt" sz="half" idx="10"/>
          </p:nvPr>
        </p:nvSpPr>
        <p:spPr/>
        <p:txBody>
          <a:bodyPr/>
          <a:lstStyle/>
          <a:p>
            <a:fld id="{7A8E2878-9C42-4E30-83CD-F301E09A138D}" type="datetime1">
              <a:rPr lang="pt-PT" smtClean="0"/>
              <a:t>15/06/2022</a:t>
            </a:fld>
            <a:endParaRPr lang="pt-PT"/>
          </a:p>
        </p:txBody>
      </p:sp>
      <p:sp>
        <p:nvSpPr>
          <p:cNvPr id="5" name="Marcador de Posição do Rodapé 4">
            <a:extLst>
              <a:ext uri="{FF2B5EF4-FFF2-40B4-BE49-F238E27FC236}">
                <a16:creationId xmlns:a16="http://schemas.microsoft.com/office/drawing/2014/main" id="{41C39F65-7AB1-1B1B-BF9A-F42C7FE45C46}"/>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330F8480-488E-40F7-9744-FB83285088AB}"/>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45704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846629-1DE6-B7D8-0C3F-EDF325E8014A}"/>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36716A96-3BE5-A204-21F2-52217135D0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B5E0BB9B-6D99-2F2E-05F2-114976B8F90A}"/>
              </a:ext>
            </a:extLst>
          </p:cNvPr>
          <p:cNvSpPr>
            <a:spLocks noGrp="1"/>
          </p:cNvSpPr>
          <p:nvPr>
            <p:ph type="dt" sz="half" idx="10"/>
          </p:nvPr>
        </p:nvSpPr>
        <p:spPr/>
        <p:txBody>
          <a:bodyPr/>
          <a:lstStyle/>
          <a:p>
            <a:fld id="{10CD40CE-FD76-4DAE-91AB-83EC6286ADA6}" type="datetime1">
              <a:rPr lang="pt-PT" smtClean="0"/>
              <a:t>15/06/2022</a:t>
            </a:fld>
            <a:endParaRPr lang="pt-PT"/>
          </a:p>
        </p:txBody>
      </p:sp>
      <p:sp>
        <p:nvSpPr>
          <p:cNvPr id="5" name="Marcador de Posição do Rodapé 4">
            <a:extLst>
              <a:ext uri="{FF2B5EF4-FFF2-40B4-BE49-F238E27FC236}">
                <a16:creationId xmlns:a16="http://schemas.microsoft.com/office/drawing/2014/main" id="{2BA4FAF8-50B0-E2D9-24B3-861B28890380}"/>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C798A1B-DFE7-2D07-0EBB-CBE14C437C1B}"/>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191812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DF0FE-A482-EE51-093E-7CC5D746ACE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8E242274-BB66-20FA-9182-9EDC145E2613}"/>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73F40A7B-D85F-1CB3-0417-FE997796959B}"/>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C0CEDA3E-BD2C-5303-EB7C-9212BE513859}"/>
              </a:ext>
            </a:extLst>
          </p:cNvPr>
          <p:cNvSpPr>
            <a:spLocks noGrp="1"/>
          </p:cNvSpPr>
          <p:nvPr>
            <p:ph type="dt" sz="half" idx="10"/>
          </p:nvPr>
        </p:nvSpPr>
        <p:spPr/>
        <p:txBody>
          <a:bodyPr/>
          <a:lstStyle/>
          <a:p>
            <a:fld id="{1BD4E840-263C-4A7A-80D4-B83A0B0BAB26}" type="datetime1">
              <a:rPr lang="pt-PT" smtClean="0"/>
              <a:t>15/06/2022</a:t>
            </a:fld>
            <a:endParaRPr lang="pt-PT"/>
          </a:p>
        </p:txBody>
      </p:sp>
      <p:sp>
        <p:nvSpPr>
          <p:cNvPr id="6" name="Marcador de Posição do Rodapé 5">
            <a:extLst>
              <a:ext uri="{FF2B5EF4-FFF2-40B4-BE49-F238E27FC236}">
                <a16:creationId xmlns:a16="http://schemas.microsoft.com/office/drawing/2014/main" id="{523C9B8D-B660-5038-E76E-BDFFB10DE9D1}"/>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62E93CCE-70BA-4EA9-F4DF-585E093FA289}"/>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2139853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1F805F-69A9-D7D7-CD66-B8B85204E8ED}"/>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4F0F1127-9469-7566-6B61-44B05D1860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397AEA6C-1C7A-600F-3B7D-F9C9BC3ECC5E}"/>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F8F33F0C-7868-EA50-4E9A-3C3EBA0B9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4B567C1F-C586-CDA0-3414-5A0740FBAEAB}"/>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309699EC-760F-1111-1E81-8A67142FBF81}"/>
              </a:ext>
            </a:extLst>
          </p:cNvPr>
          <p:cNvSpPr>
            <a:spLocks noGrp="1"/>
          </p:cNvSpPr>
          <p:nvPr>
            <p:ph type="dt" sz="half" idx="10"/>
          </p:nvPr>
        </p:nvSpPr>
        <p:spPr/>
        <p:txBody>
          <a:bodyPr/>
          <a:lstStyle/>
          <a:p>
            <a:fld id="{C4178AF1-FE5D-44BC-B9E0-A20CEF4DD21D}" type="datetime1">
              <a:rPr lang="pt-PT" smtClean="0"/>
              <a:t>15/06/2022</a:t>
            </a:fld>
            <a:endParaRPr lang="pt-PT"/>
          </a:p>
        </p:txBody>
      </p:sp>
      <p:sp>
        <p:nvSpPr>
          <p:cNvPr id="8" name="Marcador de Posição do Rodapé 7">
            <a:extLst>
              <a:ext uri="{FF2B5EF4-FFF2-40B4-BE49-F238E27FC236}">
                <a16:creationId xmlns:a16="http://schemas.microsoft.com/office/drawing/2014/main" id="{BD70A39D-810E-8567-5FB8-AF55B8BA0A47}"/>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7CCA49C3-E594-7F91-11A0-6C70BE327799}"/>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73596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B6BCE2-8B47-1E50-1E54-9BC0C902E4DE}"/>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2E60288D-5AD2-1320-CABF-FA9E6B238E29}"/>
              </a:ext>
            </a:extLst>
          </p:cNvPr>
          <p:cNvSpPr>
            <a:spLocks noGrp="1"/>
          </p:cNvSpPr>
          <p:nvPr>
            <p:ph type="dt" sz="half" idx="10"/>
          </p:nvPr>
        </p:nvSpPr>
        <p:spPr/>
        <p:txBody>
          <a:bodyPr/>
          <a:lstStyle/>
          <a:p>
            <a:fld id="{520EEDFC-62F8-42A9-A956-6DFB72E79DF7}" type="datetime1">
              <a:rPr lang="pt-PT" smtClean="0"/>
              <a:t>15/06/2022</a:t>
            </a:fld>
            <a:endParaRPr lang="pt-PT"/>
          </a:p>
        </p:txBody>
      </p:sp>
      <p:sp>
        <p:nvSpPr>
          <p:cNvPr id="4" name="Marcador de Posição do Rodapé 3">
            <a:extLst>
              <a:ext uri="{FF2B5EF4-FFF2-40B4-BE49-F238E27FC236}">
                <a16:creationId xmlns:a16="http://schemas.microsoft.com/office/drawing/2014/main" id="{9C78A4BB-83DE-4045-8D01-3BCD89AB18FE}"/>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5FCD448B-926E-EE45-214D-1809D63E467D}"/>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3944241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FF1547B3-076E-68B5-B7F7-12D91F3D4AA0}"/>
              </a:ext>
            </a:extLst>
          </p:cNvPr>
          <p:cNvSpPr>
            <a:spLocks noGrp="1"/>
          </p:cNvSpPr>
          <p:nvPr>
            <p:ph type="dt" sz="half" idx="10"/>
          </p:nvPr>
        </p:nvSpPr>
        <p:spPr/>
        <p:txBody>
          <a:bodyPr/>
          <a:lstStyle/>
          <a:p>
            <a:fld id="{3071DA60-87E9-4B6D-B7D7-C261751DCCCA}" type="datetime1">
              <a:rPr lang="pt-PT" smtClean="0"/>
              <a:t>15/06/2022</a:t>
            </a:fld>
            <a:endParaRPr lang="pt-PT"/>
          </a:p>
        </p:txBody>
      </p:sp>
      <p:sp>
        <p:nvSpPr>
          <p:cNvPr id="3" name="Marcador de Posição do Rodapé 2">
            <a:extLst>
              <a:ext uri="{FF2B5EF4-FFF2-40B4-BE49-F238E27FC236}">
                <a16:creationId xmlns:a16="http://schemas.microsoft.com/office/drawing/2014/main" id="{677CD361-72A7-0385-F412-B871992C332B}"/>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E2AEF2EB-6704-3A87-7CCE-E694BFC3F9C2}"/>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535215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ACD329-5A20-57B5-2189-F1E1925A1850}"/>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39C118C1-A3B2-E285-53EE-4E947CF1D8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8DB0E6F3-0F29-A10A-7021-BE70832E5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D19F605A-961E-A207-F3DD-29F1342CCCE2}"/>
              </a:ext>
            </a:extLst>
          </p:cNvPr>
          <p:cNvSpPr>
            <a:spLocks noGrp="1"/>
          </p:cNvSpPr>
          <p:nvPr>
            <p:ph type="dt" sz="half" idx="10"/>
          </p:nvPr>
        </p:nvSpPr>
        <p:spPr/>
        <p:txBody>
          <a:bodyPr/>
          <a:lstStyle/>
          <a:p>
            <a:fld id="{B75FB03E-E912-40B5-AF37-AA0953C7AB1E}" type="datetime1">
              <a:rPr lang="pt-PT" smtClean="0"/>
              <a:t>15/06/2022</a:t>
            </a:fld>
            <a:endParaRPr lang="pt-PT"/>
          </a:p>
        </p:txBody>
      </p:sp>
      <p:sp>
        <p:nvSpPr>
          <p:cNvPr id="6" name="Marcador de Posição do Rodapé 5">
            <a:extLst>
              <a:ext uri="{FF2B5EF4-FFF2-40B4-BE49-F238E27FC236}">
                <a16:creationId xmlns:a16="http://schemas.microsoft.com/office/drawing/2014/main" id="{E003856B-3AA7-93BE-701E-F01ED56AC506}"/>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449FEC9-69C1-5AA2-3B44-9A26311C6EE3}"/>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137042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42F7E-FBC4-CBE1-8A04-73A198BCFB8A}"/>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FB498600-5BC3-DE09-0352-BDCEA94896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256252C3-CB07-F956-EEAC-F198B6F93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D3C8532E-EA77-DBB6-910E-943437DF008D}"/>
              </a:ext>
            </a:extLst>
          </p:cNvPr>
          <p:cNvSpPr>
            <a:spLocks noGrp="1"/>
          </p:cNvSpPr>
          <p:nvPr>
            <p:ph type="dt" sz="half" idx="10"/>
          </p:nvPr>
        </p:nvSpPr>
        <p:spPr/>
        <p:txBody>
          <a:bodyPr/>
          <a:lstStyle/>
          <a:p>
            <a:fld id="{8ED8AF8C-E945-4313-870C-EE95BE436000}" type="datetime1">
              <a:rPr lang="pt-PT" smtClean="0"/>
              <a:t>15/06/2022</a:t>
            </a:fld>
            <a:endParaRPr lang="pt-PT"/>
          </a:p>
        </p:txBody>
      </p:sp>
      <p:sp>
        <p:nvSpPr>
          <p:cNvPr id="6" name="Marcador de Posição do Rodapé 5">
            <a:extLst>
              <a:ext uri="{FF2B5EF4-FFF2-40B4-BE49-F238E27FC236}">
                <a16:creationId xmlns:a16="http://schemas.microsoft.com/office/drawing/2014/main" id="{64CF38CA-A134-2DFD-E8CD-1C1C6D7E9C02}"/>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6BD5AEF2-C14C-AD9A-6669-7061CFA89D08}"/>
              </a:ext>
            </a:extLst>
          </p:cNvPr>
          <p:cNvSpPr>
            <a:spLocks noGrp="1"/>
          </p:cNvSpPr>
          <p:nvPr>
            <p:ph type="sldNum" sz="quarter" idx="12"/>
          </p:nvPr>
        </p:nvSpPr>
        <p:spPr/>
        <p:txBody>
          <a:bodyPr/>
          <a:lstStyle/>
          <a:p>
            <a:fld id="{6ADD9E23-0557-4D7D-A77C-8EC73AB41FF6}" type="slidenum">
              <a:rPr lang="pt-PT" smtClean="0"/>
              <a:t>‹nº›</a:t>
            </a:fld>
            <a:endParaRPr lang="pt-PT"/>
          </a:p>
        </p:txBody>
      </p:sp>
    </p:spTree>
    <p:extLst>
      <p:ext uri="{BB962C8B-B14F-4D97-AF65-F5344CB8AC3E}">
        <p14:creationId xmlns:p14="http://schemas.microsoft.com/office/powerpoint/2010/main" val="3829925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85D0FBD7-9BC8-BC92-D344-EE958A0807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557E7E9D-DC43-54C7-539A-BD169841C3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AC2F6AFE-2E93-106F-AD96-9D0458EDA0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F8AAF-814F-48FC-A6B1-642608DFB6F1}" type="datetime1">
              <a:rPr lang="pt-PT" smtClean="0"/>
              <a:t>15/06/2022</a:t>
            </a:fld>
            <a:endParaRPr lang="pt-PT"/>
          </a:p>
        </p:txBody>
      </p:sp>
      <p:sp>
        <p:nvSpPr>
          <p:cNvPr id="5" name="Marcador de Posição do Rodapé 4">
            <a:extLst>
              <a:ext uri="{FF2B5EF4-FFF2-40B4-BE49-F238E27FC236}">
                <a16:creationId xmlns:a16="http://schemas.microsoft.com/office/drawing/2014/main" id="{907125FB-EDEE-92A2-C2C3-92469B0803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8CE30C54-218F-8BF7-4A9A-5E83F87750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D9E23-0557-4D7D-A77C-8EC73AB41FF6}" type="slidenum">
              <a:rPr lang="pt-PT" smtClean="0"/>
              <a:t>‹nº›</a:t>
            </a:fld>
            <a:endParaRPr lang="pt-PT"/>
          </a:p>
        </p:txBody>
      </p:sp>
    </p:spTree>
    <p:extLst>
      <p:ext uri="{BB962C8B-B14F-4D97-AF65-F5344CB8AC3E}">
        <p14:creationId xmlns:p14="http://schemas.microsoft.com/office/powerpoint/2010/main" val="3932732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1C0D1A5-7A0B-66D3-0E60-BC3F688C31BF}"/>
              </a:ext>
            </a:extLst>
          </p:cNvPr>
          <p:cNvSpPr>
            <a:spLocks noGrp="1"/>
          </p:cNvSpPr>
          <p:nvPr>
            <p:ph type="ctrTitle"/>
          </p:nvPr>
        </p:nvSpPr>
        <p:spPr>
          <a:xfrm>
            <a:off x="6514765" y="662550"/>
            <a:ext cx="5335251" cy="2889114"/>
          </a:xfrm>
        </p:spPr>
        <p:txBody>
          <a:bodyPr anchor="b">
            <a:noAutofit/>
          </a:bodyPr>
          <a:lstStyle/>
          <a:p>
            <a:pPr algn="l"/>
            <a:r>
              <a:rPr lang="en-US" sz="4800" dirty="0">
                <a:solidFill>
                  <a:schemeClr val="bg1"/>
                </a:solidFill>
              </a:rPr>
              <a:t>Deep Learning Methods for Processing Digitized Herbarium Specimens</a:t>
            </a:r>
            <a:endParaRPr lang="pt-PT" sz="4800" dirty="0">
              <a:solidFill>
                <a:schemeClr val="bg1"/>
              </a:solidFill>
            </a:endParaRPr>
          </a:p>
        </p:txBody>
      </p:sp>
      <p:sp>
        <p:nvSpPr>
          <p:cNvPr id="3" name="Subtítulo 2">
            <a:extLst>
              <a:ext uri="{FF2B5EF4-FFF2-40B4-BE49-F238E27FC236}">
                <a16:creationId xmlns:a16="http://schemas.microsoft.com/office/drawing/2014/main" id="{D5E8C7B3-4EAC-3F50-7F95-81E12A2892E5}"/>
              </a:ext>
            </a:extLst>
          </p:cNvPr>
          <p:cNvSpPr>
            <a:spLocks noGrp="1"/>
          </p:cNvSpPr>
          <p:nvPr>
            <p:ph type="subTitle" idx="1"/>
          </p:nvPr>
        </p:nvSpPr>
        <p:spPr>
          <a:xfrm>
            <a:off x="6705331" y="3817479"/>
            <a:ext cx="4645250" cy="573932"/>
          </a:xfrm>
        </p:spPr>
        <p:txBody>
          <a:bodyPr anchor="t">
            <a:normAutofit/>
          </a:bodyPr>
          <a:lstStyle/>
          <a:p>
            <a:pPr algn="l"/>
            <a:r>
              <a:rPr lang="en-US" sz="1600" b="0" i="0" dirty="0">
                <a:solidFill>
                  <a:schemeClr val="bg1"/>
                </a:solidFill>
                <a:effectLst/>
                <a:latin typeface="Arial" panose="020B0604020202020204" pitchFamily="34" charset="0"/>
                <a:cs typeface="Arial" panose="020B0604020202020204" pitchFamily="34" charset="0"/>
              </a:rPr>
              <a:t>Thesis to obtain the Master of Science Degree in</a:t>
            </a:r>
            <a:br>
              <a:rPr lang="en-US" sz="1600" dirty="0">
                <a:solidFill>
                  <a:schemeClr val="bg1"/>
                </a:solidFill>
                <a:latin typeface="Arial" panose="020B0604020202020204" pitchFamily="34" charset="0"/>
                <a:cs typeface="Arial" panose="020B0604020202020204" pitchFamily="34" charset="0"/>
              </a:rPr>
            </a:br>
            <a:r>
              <a:rPr lang="en-US" sz="1600" b="0" i="0" dirty="0">
                <a:solidFill>
                  <a:schemeClr val="bg1"/>
                </a:solidFill>
                <a:effectLst/>
                <a:latin typeface="Arial" panose="020B0604020202020204" pitchFamily="34" charset="0"/>
                <a:cs typeface="Arial" panose="020B0604020202020204" pitchFamily="34" charset="0"/>
              </a:rPr>
              <a:t>Telecommunications and Informatics engineering</a:t>
            </a:r>
            <a:endParaRPr lang="pt-PT" sz="2000" dirty="0">
              <a:solidFill>
                <a:schemeClr val="bg1"/>
              </a:solidFill>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BA79945D-9E83-7BFC-8E31-8AE8048EC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508" y="1678576"/>
            <a:ext cx="2578351" cy="2680899"/>
          </a:xfrm>
          <a:prstGeom prst="rect">
            <a:avLst/>
          </a:prstGeom>
        </p:spPr>
      </p:pic>
      <p:sp>
        <p:nvSpPr>
          <p:cNvPr id="9" name="Subtítulo 2">
            <a:extLst>
              <a:ext uri="{FF2B5EF4-FFF2-40B4-BE49-F238E27FC236}">
                <a16:creationId xmlns:a16="http://schemas.microsoft.com/office/drawing/2014/main" id="{192ECD97-6B17-2FC2-F5CE-39E529710141}"/>
              </a:ext>
            </a:extLst>
          </p:cNvPr>
          <p:cNvSpPr txBox="1">
            <a:spLocks/>
          </p:cNvSpPr>
          <p:nvPr/>
        </p:nvSpPr>
        <p:spPr>
          <a:xfrm>
            <a:off x="6705331" y="4764547"/>
            <a:ext cx="4645250" cy="11478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600" b="0" i="0" dirty="0">
                <a:solidFill>
                  <a:schemeClr val="bg1"/>
                </a:solidFill>
                <a:effectLst/>
                <a:latin typeface="Arial" panose="020B0604020202020204" pitchFamily="34" charset="0"/>
                <a:cs typeface="Arial" panose="020B0604020202020204" pitchFamily="34" charset="0"/>
              </a:rPr>
              <a:t>Prof. Bruno Emanuel Da Graça Martins</a:t>
            </a:r>
            <a:br>
              <a:rPr lang="pt-PT" sz="1600" dirty="0">
                <a:solidFill>
                  <a:schemeClr val="bg1"/>
                </a:solidFill>
                <a:latin typeface="Arial" panose="020B0604020202020204" pitchFamily="34" charset="0"/>
                <a:cs typeface="Arial" panose="020B0604020202020204" pitchFamily="34" charset="0"/>
              </a:rPr>
            </a:br>
            <a:r>
              <a:rPr lang="pt-PT" sz="1600" b="0" i="0" dirty="0">
                <a:solidFill>
                  <a:schemeClr val="bg1"/>
                </a:solidFill>
                <a:effectLst/>
                <a:latin typeface="Arial" panose="020B0604020202020204" pitchFamily="34" charset="0"/>
                <a:cs typeface="Arial" panose="020B0604020202020204" pitchFamily="34" charset="0"/>
              </a:rPr>
              <a:t>Prof. Jacinto Estima</a:t>
            </a:r>
            <a:endParaRPr lang="pt-PT" sz="1600" dirty="0">
              <a:solidFill>
                <a:schemeClr val="bg1"/>
              </a:solidFill>
              <a:latin typeface="Arial" panose="020B0604020202020204" pitchFamily="34" charset="0"/>
              <a:cs typeface="Arial" panose="020B0604020202020204" pitchFamily="34" charset="0"/>
            </a:endParaRPr>
          </a:p>
        </p:txBody>
      </p:sp>
      <p:sp>
        <p:nvSpPr>
          <p:cNvPr id="11" name="CaixaDeTexto 10">
            <a:extLst>
              <a:ext uri="{FF2B5EF4-FFF2-40B4-BE49-F238E27FC236}">
                <a16:creationId xmlns:a16="http://schemas.microsoft.com/office/drawing/2014/main" id="{6BE023D9-4E78-E767-DECC-3A3000BB3257}"/>
              </a:ext>
            </a:extLst>
          </p:cNvPr>
          <p:cNvSpPr txBox="1"/>
          <p:nvPr/>
        </p:nvSpPr>
        <p:spPr>
          <a:xfrm>
            <a:off x="5709146" y="4714966"/>
            <a:ext cx="6096982" cy="369332"/>
          </a:xfrm>
          <a:prstGeom prst="rect">
            <a:avLst/>
          </a:prstGeom>
          <a:noFill/>
        </p:spPr>
        <p:txBody>
          <a:bodyPr wrap="square">
            <a:spAutoFit/>
          </a:bodyPr>
          <a:lstStyle/>
          <a:p>
            <a:r>
              <a:rPr lang="pt-PT" sz="1800" b="0" i="0" dirty="0">
                <a:solidFill>
                  <a:schemeClr val="bg1"/>
                </a:solidFill>
                <a:effectLst/>
                <a:latin typeface="Arial" panose="020B0604020202020204" pitchFamily="34" charset="0"/>
              </a:rPr>
              <a:t>Supervisor(s): </a:t>
            </a:r>
            <a:endParaRPr lang="pt-PT" dirty="0"/>
          </a:p>
        </p:txBody>
      </p:sp>
      <p:sp>
        <p:nvSpPr>
          <p:cNvPr id="4" name="Marcador de Posição do Número do Diapositivo 3">
            <a:extLst>
              <a:ext uri="{FF2B5EF4-FFF2-40B4-BE49-F238E27FC236}">
                <a16:creationId xmlns:a16="http://schemas.microsoft.com/office/drawing/2014/main" id="{E805FF81-2C89-ACCD-6B60-50D8E83445A6}"/>
              </a:ext>
            </a:extLst>
          </p:cNvPr>
          <p:cNvSpPr>
            <a:spLocks noGrp="1"/>
          </p:cNvSpPr>
          <p:nvPr>
            <p:ph type="sldNum" sz="quarter" idx="12"/>
          </p:nvPr>
        </p:nvSpPr>
        <p:spPr/>
        <p:txBody>
          <a:bodyPr/>
          <a:lstStyle/>
          <a:p>
            <a:fld id="{6ADD9E23-0557-4D7D-A77C-8EC73AB41FF6}" type="slidenum">
              <a:rPr lang="pt-PT" smtClean="0"/>
              <a:t>1</a:t>
            </a:fld>
            <a:endParaRPr lang="pt-PT"/>
          </a:p>
        </p:txBody>
      </p:sp>
    </p:spTree>
    <p:extLst>
      <p:ext uri="{BB962C8B-B14F-4D97-AF65-F5344CB8AC3E}">
        <p14:creationId xmlns:p14="http://schemas.microsoft.com/office/powerpoint/2010/main" val="2039506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0604D-3911-38FE-3999-CA9FFD68F7B5}"/>
              </a:ext>
            </a:extLst>
          </p:cNvPr>
          <p:cNvSpPr>
            <a:spLocks noGrp="1"/>
          </p:cNvSpPr>
          <p:nvPr>
            <p:ph type="title"/>
          </p:nvPr>
        </p:nvSpPr>
        <p:spPr/>
        <p:txBody>
          <a:bodyPr/>
          <a:lstStyle/>
          <a:p>
            <a:r>
              <a:rPr lang="pt-PT" dirty="0"/>
              <a:t>Background - </a:t>
            </a:r>
            <a:r>
              <a:rPr lang="pt-PT" dirty="0" err="1"/>
              <a:t>Transformers</a:t>
            </a:r>
            <a:endParaRPr lang="pt-PT" dirty="0"/>
          </a:p>
        </p:txBody>
      </p:sp>
      <p:sp>
        <p:nvSpPr>
          <p:cNvPr id="3" name="Marcador de Posição de Conteúdo 2">
            <a:extLst>
              <a:ext uri="{FF2B5EF4-FFF2-40B4-BE49-F238E27FC236}">
                <a16:creationId xmlns:a16="http://schemas.microsoft.com/office/drawing/2014/main" id="{C53D52FD-0677-E957-6E2E-20D033F641AB}"/>
              </a:ext>
            </a:extLst>
          </p:cNvPr>
          <p:cNvSpPr>
            <a:spLocks noGrp="1"/>
          </p:cNvSpPr>
          <p:nvPr>
            <p:ph idx="1"/>
          </p:nvPr>
        </p:nvSpPr>
        <p:spPr/>
        <p:txBody>
          <a:bodyPr/>
          <a:lstStyle/>
          <a:p>
            <a:r>
              <a:rPr lang="pt-PT" dirty="0" err="1"/>
              <a:t>Based</a:t>
            </a:r>
            <a:r>
              <a:rPr lang="pt-PT" dirty="0"/>
              <a:t> </a:t>
            </a:r>
            <a:r>
              <a:rPr lang="pt-PT" dirty="0" err="1"/>
              <a:t>on</a:t>
            </a:r>
            <a:r>
              <a:rPr lang="pt-PT" dirty="0"/>
              <a:t> self-</a:t>
            </a:r>
            <a:r>
              <a:rPr lang="pt-PT" dirty="0" err="1"/>
              <a:t>attention</a:t>
            </a:r>
            <a:endParaRPr lang="pt-PT" dirty="0"/>
          </a:p>
          <a:p>
            <a:r>
              <a:rPr lang="pt-PT" dirty="0" err="1"/>
              <a:t>Sequence</a:t>
            </a:r>
            <a:r>
              <a:rPr lang="pt-PT" dirty="0"/>
              <a:t> to </a:t>
            </a:r>
            <a:r>
              <a:rPr lang="pt-PT" dirty="0" err="1"/>
              <a:t>sequence</a:t>
            </a:r>
            <a:r>
              <a:rPr lang="pt-PT" dirty="0"/>
              <a:t> </a:t>
            </a:r>
            <a:r>
              <a:rPr lang="pt-PT" dirty="0" err="1"/>
              <a:t>model</a:t>
            </a:r>
            <a:r>
              <a:rPr lang="pt-PT" dirty="0"/>
              <a:t>.</a:t>
            </a:r>
          </a:p>
        </p:txBody>
      </p:sp>
      <p:pic>
        <p:nvPicPr>
          <p:cNvPr id="4" name="Picture 4">
            <a:extLst>
              <a:ext uri="{FF2B5EF4-FFF2-40B4-BE49-F238E27FC236}">
                <a16:creationId xmlns:a16="http://schemas.microsoft.com/office/drawing/2014/main" id="{89190533-84C7-6E87-2F7E-CBFBE2993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645211" y="2112604"/>
            <a:ext cx="6208678" cy="357488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Posição do Número do Diapositivo 4">
            <a:extLst>
              <a:ext uri="{FF2B5EF4-FFF2-40B4-BE49-F238E27FC236}">
                <a16:creationId xmlns:a16="http://schemas.microsoft.com/office/drawing/2014/main" id="{FDF8E56C-ACA6-AA4A-2002-DCAAB502AC7B}"/>
              </a:ext>
            </a:extLst>
          </p:cNvPr>
          <p:cNvSpPr>
            <a:spLocks noGrp="1"/>
          </p:cNvSpPr>
          <p:nvPr>
            <p:ph type="sldNum" sz="quarter" idx="12"/>
          </p:nvPr>
        </p:nvSpPr>
        <p:spPr/>
        <p:txBody>
          <a:bodyPr/>
          <a:lstStyle/>
          <a:p>
            <a:fld id="{6ADD9E23-0557-4D7D-A77C-8EC73AB41FF6}" type="slidenum">
              <a:rPr lang="pt-PT" smtClean="0"/>
              <a:t>10</a:t>
            </a:fld>
            <a:endParaRPr lang="pt-PT"/>
          </a:p>
        </p:txBody>
      </p:sp>
    </p:spTree>
    <p:extLst>
      <p:ext uri="{BB962C8B-B14F-4D97-AF65-F5344CB8AC3E}">
        <p14:creationId xmlns:p14="http://schemas.microsoft.com/office/powerpoint/2010/main" val="319093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CD282B-A8FA-9006-1071-2C0DA942B0E6}"/>
              </a:ext>
            </a:extLst>
          </p:cNvPr>
          <p:cNvSpPr>
            <a:spLocks noGrp="1"/>
          </p:cNvSpPr>
          <p:nvPr>
            <p:ph type="title"/>
          </p:nvPr>
        </p:nvSpPr>
        <p:spPr/>
        <p:txBody>
          <a:bodyPr/>
          <a:lstStyle/>
          <a:p>
            <a:r>
              <a:rPr lang="en-US" dirty="0"/>
              <a:t>Presentation Structure</a:t>
            </a:r>
          </a:p>
        </p:txBody>
      </p:sp>
      <p:sp>
        <p:nvSpPr>
          <p:cNvPr id="3" name="Marcador de Posição de Conteúdo 2">
            <a:extLst>
              <a:ext uri="{FF2B5EF4-FFF2-40B4-BE49-F238E27FC236}">
                <a16:creationId xmlns:a16="http://schemas.microsoft.com/office/drawing/2014/main" id="{DA10A3A6-D692-995D-B5B8-A7F1000A423B}"/>
              </a:ext>
            </a:extLst>
          </p:cNvPr>
          <p:cNvSpPr>
            <a:spLocks noGrp="1"/>
          </p:cNvSpPr>
          <p:nvPr>
            <p:ph idx="1"/>
          </p:nvPr>
        </p:nvSpPr>
        <p:spPr/>
        <p:txBody>
          <a:bodyPr>
            <a:normAutofit fontScale="92500" lnSpcReduction="10000"/>
          </a:bodyPr>
          <a:lstStyle/>
          <a:p>
            <a:r>
              <a:rPr lang="en-US" dirty="0"/>
              <a:t>Background</a:t>
            </a:r>
          </a:p>
          <a:p>
            <a:pPr lvl="1"/>
            <a:r>
              <a:rPr lang="en-US" dirty="0"/>
              <a:t>YOLOv4</a:t>
            </a:r>
          </a:p>
          <a:p>
            <a:pPr lvl="1"/>
            <a:r>
              <a:rPr lang="en-US" dirty="0"/>
              <a:t>Transformers</a:t>
            </a:r>
          </a:p>
          <a:p>
            <a:r>
              <a:rPr lang="en-US" b="1" dirty="0"/>
              <a:t>Implementation</a:t>
            </a:r>
          </a:p>
          <a:p>
            <a:pPr lvl="1"/>
            <a:r>
              <a:rPr lang="en-US" dirty="0"/>
              <a:t>Dataset</a:t>
            </a:r>
          </a:p>
          <a:p>
            <a:pPr lvl="1"/>
            <a:r>
              <a:rPr lang="en-US" dirty="0"/>
              <a:t>Data Preparation</a:t>
            </a:r>
          </a:p>
          <a:p>
            <a:pPr lvl="1"/>
            <a:r>
              <a:rPr lang="en-US" dirty="0"/>
              <a:t>Pre-processing module</a:t>
            </a:r>
          </a:p>
          <a:p>
            <a:pPr lvl="1"/>
            <a:r>
              <a:rPr lang="en-US" dirty="0"/>
              <a:t>Transformer Encoder</a:t>
            </a:r>
          </a:p>
          <a:p>
            <a:pPr lvl="1"/>
            <a:r>
              <a:rPr lang="en-US" dirty="0"/>
              <a:t>Transformer Decoder</a:t>
            </a:r>
          </a:p>
          <a:p>
            <a:r>
              <a:rPr lang="en-US" dirty="0"/>
              <a:t>Results</a:t>
            </a:r>
          </a:p>
          <a:p>
            <a:r>
              <a:rPr lang="en-US" dirty="0"/>
              <a:t>Conclusions</a:t>
            </a:r>
          </a:p>
        </p:txBody>
      </p:sp>
      <p:sp>
        <p:nvSpPr>
          <p:cNvPr id="4" name="Marcador de Posição do Número do Diapositivo 3">
            <a:extLst>
              <a:ext uri="{FF2B5EF4-FFF2-40B4-BE49-F238E27FC236}">
                <a16:creationId xmlns:a16="http://schemas.microsoft.com/office/drawing/2014/main" id="{63CFAB83-332A-C36F-2C97-AEEC012CCC9C}"/>
              </a:ext>
            </a:extLst>
          </p:cNvPr>
          <p:cNvSpPr>
            <a:spLocks noGrp="1"/>
          </p:cNvSpPr>
          <p:nvPr>
            <p:ph type="sldNum" sz="quarter" idx="12"/>
          </p:nvPr>
        </p:nvSpPr>
        <p:spPr/>
        <p:txBody>
          <a:bodyPr/>
          <a:lstStyle/>
          <a:p>
            <a:fld id="{6ADD9E23-0557-4D7D-A77C-8EC73AB41FF6}" type="slidenum">
              <a:rPr lang="pt-PT" smtClean="0"/>
              <a:t>11</a:t>
            </a:fld>
            <a:endParaRPr lang="pt-PT"/>
          </a:p>
        </p:txBody>
      </p:sp>
    </p:spTree>
    <p:extLst>
      <p:ext uri="{BB962C8B-B14F-4D97-AF65-F5344CB8AC3E}">
        <p14:creationId xmlns:p14="http://schemas.microsoft.com/office/powerpoint/2010/main" val="1403705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3D7F0-0B7D-AEAB-94B4-BD32D2615427}"/>
              </a:ext>
            </a:extLst>
          </p:cNvPr>
          <p:cNvSpPr>
            <a:spLocks noGrp="1"/>
          </p:cNvSpPr>
          <p:nvPr>
            <p:ph type="title"/>
          </p:nvPr>
        </p:nvSpPr>
        <p:spPr/>
        <p:txBody>
          <a:bodyPr/>
          <a:lstStyle/>
          <a:p>
            <a:r>
              <a:rPr lang="en-US" dirty="0"/>
              <a:t>Dataset</a:t>
            </a:r>
            <a:endParaRPr lang="pt-PT" dirty="0"/>
          </a:p>
        </p:txBody>
      </p:sp>
      <p:sp>
        <p:nvSpPr>
          <p:cNvPr id="3" name="Marcador de Posição de Conteúdo 2">
            <a:extLst>
              <a:ext uri="{FF2B5EF4-FFF2-40B4-BE49-F238E27FC236}">
                <a16:creationId xmlns:a16="http://schemas.microsoft.com/office/drawing/2014/main" id="{50D0FC35-ABE6-3993-9D3F-E488C9229247}"/>
              </a:ext>
            </a:extLst>
          </p:cNvPr>
          <p:cNvSpPr>
            <a:spLocks noGrp="1"/>
          </p:cNvSpPr>
          <p:nvPr>
            <p:ph idx="1"/>
          </p:nvPr>
        </p:nvSpPr>
        <p:spPr/>
        <p:txBody>
          <a:bodyPr/>
          <a:lstStyle/>
          <a:p>
            <a:r>
              <a:rPr lang="en-US" dirty="0"/>
              <a:t>The dataset used is an already established and compiled collection with over 1,800 herbarium specimens for the purpose of cataloging.</a:t>
            </a:r>
            <a:endParaRPr lang="pt-PT" dirty="0"/>
          </a:p>
          <a:p>
            <a:pPr lvl="1"/>
            <a:r>
              <a:rPr lang="pt-PT" dirty="0" err="1"/>
              <a:t>Multiple</a:t>
            </a:r>
            <a:r>
              <a:rPr lang="pt-PT" dirty="0"/>
              <a:t> </a:t>
            </a:r>
            <a:r>
              <a:rPr lang="pt-PT" dirty="0" err="1"/>
              <a:t>languages</a:t>
            </a:r>
            <a:endParaRPr lang="en-US" dirty="0"/>
          </a:p>
          <a:p>
            <a:pPr lvl="1"/>
            <a:r>
              <a:rPr lang="pt-PT" dirty="0" err="1"/>
              <a:t>Entries</a:t>
            </a:r>
            <a:r>
              <a:rPr lang="pt-PT" dirty="0"/>
              <a:t> </a:t>
            </a:r>
            <a:r>
              <a:rPr lang="pt-PT" dirty="0" err="1"/>
              <a:t>that</a:t>
            </a:r>
            <a:r>
              <a:rPr lang="pt-PT" dirty="0"/>
              <a:t> data as late as 1970</a:t>
            </a:r>
          </a:p>
          <a:p>
            <a:pPr lvl="1"/>
            <a:r>
              <a:rPr lang="pt-PT" dirty="0" err="1"/>
              <a:t>Contributed</a:t>
            </a:r>
            <a:r>
              <a:rPr lang="pt-PT" dirty="0"/>
              <a:t> </a:t>
            </a:r>
            <a:r>
              <a:rPr lang="pt-PT" dirty="0" err="1"/>
              <a:t>by</a:t>
            </a:r>
            <a:r>
              <a:rPr lang="pt-PT" dirty="0"/>
              <a:t> </a:t>
            </a:r>
            <a:r>
              <a:rPr lang="pt-PT" dirty="0" err="1"/>
              <a:t>multiple</a:t>
            </a:r>
            <a:r>
              <a:rPr lang="pt-PT" dirty="0"/>
              <a:t> </a:t>
            </a:r>
            <a:r>
              <a:rPr lang="pt-PT" dirty="0" err="1"/>
              <a:t>Institutions</a:t>
            </a:r>
            <a:endParaRPr lang="pt-PT" dirty="0"/>
          </a:p>
          <a:p>
            <a:r>
              <a:rPr lang="pt-PT" dirty="0" err="1"/>
              <a:t>The</a:t>
            </a:r>
            <a:r>
              <a:rPr lang="pt-PT" dirty="0"/>
              <a:t> </a:t>
            </a:r>
            <a:r>
              <a:rPr lang="pt-PT" dirty="0" err="1"/>
              <a:t>dataset</a:t>
            </a:r>
            <a:r>
              <a:rPr lang="pt-PT" dirty="0"/>
              <a:t> </a:t>
            </a:r>
            <a:r>
              <a:rPr lang="pt-PT" dirty="0" err="1"/>
              <a:t>provides</a:t>
            </a:r>
            <a:r>
              <a:rPr lang="pt-PT" dirty="0"/>
              <a:t> for </a:t>
            </a:r>
            <a:r>
              <a:rPr lang="pt-PT" dirty="0" err="1"/>
              <a:t>each</a:t>
            </a:r>
            <a:r>
              <a:rPr lang="pt-PT" dirty="0"/>
              <a:t> </a:t>
            </a:r>
            <a:r>
              <a:rPr lang="pt-PT" dirty="0" err="1"/>
              <a:t>image</a:t>
            </a:r>
            <a:r>
              <a:rPr lang="pt-PT" dirty="0"/>
              <a:t> a JSON </a:t>
            </a:r>
            <a:r>
              <a:rPr lang="pt-PT" dirty="0" err="1"/>
              <a:t>object</a:t>
            </a:r>
            <a:r>
              <a:rPr lang="pt-PT" dirty="0"/>
              <a:t> </a:t>
            </a:r>
            <a:r>
              <a:rPr lang="pt-PT" dirty="0" err="1"/>
              <a:t>with</a:t>
            </a:r>
            <a:r>
              <a:rPr lang="pt-PT" dirty="0"/>
              <a:t> atributes </a:t>
            </a:r>
            <a:r>
              <a:rPr lang="pt-PT" dirty="0" err="1"/>
              <a:t>related</a:t>
            </a:r>
            <a:r>
              <a:rPr lang="pt-PT" dirty="0"/>
              <a:t> to </a:t>
            </a:r>
            <a:r>
              <a:rPr lang="pt-PT" dirty="0" err="1"/>
              <a:t>the</a:t>
            </a:r>
            <a:r>
              <a:rPr lang="pt-PT" dirty="0"/>
              <a:t> </a:t>
            </a:r>
            <a:r>
              <a:rPr lang="pt-PT" dirty="0" err="1"/>
              <a:t>text</a:t>
            </a:r>
            <a:r>
              <a:rPr lang="pt-PT" dirty="0"/>
              <a:t> </a:t>
            </a:r>
            <a:r>
              <a:rPr lang="pt-PT" dirty="0" err="1"/>
              <a:t>labels</a:t>
            </a:r>
            <a:r>
              <a:rPr lang="pt-PT" dirty="0"/>
              <a:t>.</a:t>
            </a:r>
          </a:p>
          <a:p>
            <a:pPr lvl="1"/>
            <a:r>
              <a:rPr lang="pt-PT" dirty="0" err="1"/>
              <a:t>Not</a:t>
            </a:r>
            <a:r>
              <a:rPr lang="pt-PT" dirty="0"/>
              <a:t> a </a:t>
            </a:r>
            <a:r>
              <a:rPr lang="pt-PT" dirty="0" err="1"/>
              <a:t>direct</a:t>
            </a:r>
            <a:r>
              <a:rPr lang="pt-PT" dirty="0"/>
              <a:t> </a:t>
            </a:r>
            <a:r>
              <a:rPr lang="pt-PT" dirty="0" err="1"/>
              <a:t>transcript</a:t>
            </a:r>
            <a:r>
              <a:rPr lang="pt-PT" dirty="0"/>
              <a:t> of </a:t>
            </a:r>
            <a:r>
              <a:rPr lang="pt-PT" dirty="0" err="1"/>
              <a:t>the</a:t>
            </a:r>
            <a:r>
              <a:rPr lang="pt-PT" dirty="0"/>
              <a:t> </a:t>
            </a:r>
            <a:r>
              <a:rPr lang="pt-PT" dirty="0" err="1"/>
              <a:t>labels</a:t>
            </a:r>
            <a:r>
              <a:rPr lang="pt-PT" dirty="0"/>
              <a:t> presente in </a:t>
            </a:r>
            <a:r>
              <a:rPr lang="pt-PT" dirty="0" err="1"/>
              <a:t>the</a:t>
            </a:r>
            <a:r>
              <a:rPr lang="pt-PT" dirty="0"/>
              <a:t> </a:t>
            </a:r>
            <a:r>
              <a:rPr lang="pt-PT" dirty="0" err="1"/>
              <a:t>image</a:t>
            </a:r>
            <a:endParaRPr lang="pt-PT" dirty="0"/>
          </a:p>
          <a:p>
            <a:pPr lvl="1"/>
            <a:r>
              <a:rPr lang="pt-PT" dirty="0"/>
              <a:t>Field </a:t>
            </a:r>
            <a:r>
              <a:rPr lang="pt-PT" dirty="0" err="1"/>
              <a:t>variation</a:t>
            </a:r>
            <a:r>
              <a:rPr lang="pt-PT" dirty="0"/>
              <a:t> and data </a:t>
            </a:r>
            <a:r>
              <a:rPr lang="pt-PT" dirty="0" err="1"/>
              <a:t>missmatches</a:t>
            </a:r>
            <a:endParaRPr lang="pt-PT" dirty="0"/>
          </a:p>
        </p:txBody>
      </p:sp>
      <p:sp>
        <p:nvSpPr>
          <p:cNvPr id="4" name="Marcador de Posição do Número do Diapositivo 3">
            <a:extLst>
              <a:ext uri="{FF2B5EF4-FFF2-40B4-BE49-F238E27FC236}">
                <a16:creationId xmlns:a16="http://schemas.microsoft.com/office/drawing/2014/main" id="{7860B4CB-6B0B-D4E8-4D39-E208E4EB971C}"/>
              </a:ext>
            </a:extLst>
          </p:cNvPr>
          <p:cNvSpPr>
            <a:spLocks noGrp="1"/>
          </p:cNvSpPr>
          <p:nvPr>
            <p:ph type="sldNum" sz="quarter" idx="12"/>
          </p:nvPr>
        </p:nvSpPr>
        <p:spPr/>
        <p:txBody>
          <a:bodyPr/>
          <a:lstStyle/>
          <a:p>
            <a:fld id="{6ADD9E23-0557-4D7D-A77C-8EC73AB41FF6}" type="slidenum">
              <a:rPr lang="pt-PT" smtClean="0"/>
              <a:t>12</a:t>
            </a:fld>
            <a:endParaRPr lang="pt-PT"/>
          </a:p>
        </p:txBody>
      </p:sp>
    </p:spTree>
    <p:extLst>
      <p:ext uri="{BB962C8B-B14F-4D97-AF65-F5344CB8AC3E}">
        <p14:creationId xmlns:p14="http://schemas.microsoft.com/office/powerpoint/2010/main" val="209928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6DD32C-06E6-69A7-11DA-E536C94E902C}"/>
              </a:ext>
            </a:extLst>
          </p:cNvPr>
          <p:cNvSpPr>
            <a:spLocks noGrp="1"/>
          </p:cNvSpPr>
          <p:nvPr>
            <p:ph type="title"/>
          </p:nvPr>
        </p:nvSpPr>
        <p:spPr/>
        <p:txBody>
          <a:bodyPr/>
          <a:lstStyle/>
          <a:p>
            <a:r>
              <a:rPr lang="en-US" dirty="0"/>
              <a:t>Data Preparation</a:t>
            </a:r>
          </a:p>
        </p:txBody>
      </p:sp>
      <p:sp>
        <p:nvSpPr>
          <p:cNvPr id="3" name="Marcador de Posição de Conteúdo 2">
            <a:extLst>
              <a:ext uri="{FF2B5EF4-FFF2-40B4-BE49-F238E27FC236}">
                <a16:creationId xmlns:a16="http://schemas.microsoft.com/office/drawing/2014/main" id="{55E426FB-115B-B360-13AC-94E842A50C04}"/>
              </a:ext>
            </a:extLst>
          </p:cNvPr>
          <p:cNvSpPr>
            <a:spLocks noGrp="1"/>
          </p:cNvSpPr>
          <p:nvPr>
            <p:ph idx="1"/>
          </p:nvPr>
        </p:nvSpPr>
        <p:spPr/>
        <p:txBody>
          <a:bodyPr/>
          <a:lstStyle/>
          <a:p>
            <a:r>
              <a:rPr lang="en-US" dirty="0"/>
              <a:t>Manual:</a:t>
            </a:r>
          </a:p>
          <a:p>
            <a:pPr lvl="1"/>
            <a:r>
              <a:rPr lang="en-US" dirty="0"/>
              <a:t>VGG VIA tool</a:t>
            </a:r>
          </a:p>
          <a:p>
            <a:r>
              <a:rPr lang="en-US" dirty="0"/>
              <a:t>Automated:</a:t>
            </a:r>
          </a:p>
          <a:p>
            <a:pPr lvl="1"/>
            <a:r>
              <a:rPr lang="en-US" dirty="0"/>
              <a:t>Pre-processing tool</a:t>
            </a:r>
          </a:p>
        </p:txBody>
      </p:sp>
      <p:pic>
        <p:nvPicPr>
          <p:cNvPr id="7" name="Imagem 6">
            <a:extLst>
              <a:ext uri="{FF2B5EF4-FFF2-40B4-BE49-F238E27FC236}">
                <a16:creationId xmlns:a16="http://schemas.microsoft.com/office/drawing/2014/main" id="{B6BBE5F2-13C6-E2C0-57AF-594375AFEE5F}"/>
              </a:ext>
            </a:extLst>
          </p:cNvPr>
          <p:cNvPicPr>
            <a:picLocks noChangeAspect="1"/>
          </p:cNvPicPr>
          <p:nvPr/>
        </p:nvPicPr>
        <p:blipFill>
          <a:blip r:embed="rId3"/>
          <a:stretch>
            <a:fillRect/>
          </a:stretch>
        </p:blipFill>
        <p:spPr>
          <a:xfrm>
            <a:off x="5013607" y="182562"/>
            <a:ext cx="6961534" cy="6492875"/>
          </a:xfrm>
          <a:prstGeom prst="rect">
            <a:avLst/>
          </a:prstGeom>
        </p:spPr>
      </p:pic>
      <p:sp>
        <p:nvSpPr>
          <p:cNvPr id="4" name="Marcador de Posição do Número do Diapositivo 3">
            <a:extLst>
              <a:ext uri="{FF2B5EF4-FFF2-40B4-BE49-F238E27FC236}">
                <a16:creationId xmlns:a16="http://schemas.microsoft.com/office/drawing/2014/main" id="{4EE0FAC1-57A8-4893-B395-135C25343A4B}"/>
              </a:ext>
            </a:extLst>
          </p:cNvPr>
          <p:cNvSpPr>
            <a:spLocks noGrp="1"/>
          </p:cNvSpPr>
          <p:nvPr>
            <p:ph type="sldNum" sz="quarter" idx="12"/>
          </p:nvPr>
        </p:nvSpPr>
        <p:spPr/>
        <p:txBody>
          <a:bodyPr/>
          <a:lstStyle/>
          <a:p>
            <a:fld id="{6ADD9E23-0557-4D7D-A77C-8EC73AB41FF6}" type="slidenum">
              <a:rPr lang="pt-PT" smtClean="0"/>
              <a:t>13</a:t>
            </a:fld>
            <a:endParaRPr lang="pt-PT"/>
          </a:p>
        </p:txBody>
      </p:sp>
    </p:spTree>
    <p:extLst>
      <p:ext uri="{BB962C8B-B14F-4D97-AF65-F5344CB8AC3E}">
        <p14:creationId xmlns:p14="http://schemas.microsoft.com/office/powerpoint/2010/main" val="969555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sp>
        <p:nvSpPr>
          <p:cNvPr id="7" name="Retângulo 6">
            <a:extLst>
              <a:ext uri="{FF2B5EF4-FFF2-40B4-BE49-F238E27FC236}">
                <a16:creationId xmlns:a16="http://schemas.microsoft.com/office/drawing/2014/main" id="{C28278F5-2C0A-0B92-95DB-04A2D9D2BB14}"/>
              </a:ext>
            </a:extLst>
          </p:cNvPr>
          <p:cNvSpPr/>
          <p:nvPr/>
        </p:nvSpPr>
        <p:spPr>
          <a:xfrm>
            <a:off x="1134613" y="1620993"/>
            <a:ext cx="1369626" cy="9133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14</a:t>
            </a:fld>
            <a:endParaRPr lang="pt-PT"/>
          </a:p>
        </p:txBody>
      </p:sp>
    </p:spTree>
    <p:extLst>
      <p:ext uri="{BB962C8B-B14F-4D97-AF65-F5344CB8AC3E}">
        <p14:creationId xmlns:p14="http://schemas.microsoft.com/office/powerpoint/2010/main" val="2777272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sp>
        <p:nvSpPr>
          <p:cNvPr id="7" name="Retângulo 6">
            <a:extLst>
              <a:ext uri="{FF2B5EF4-FFF2-40B4-BE49-F238E27FC236}">
                <a16:creationId xmlns:a16="http://schemas.microsoft.com/office/drawing/2014/main" id="{C28278F5-2C0A-0B92-95DB-04A2D9D2BB14}"/>
              </a:ext>
            </a:extLst>
          </p:cNvPr>
          <p:cNvSpPr/>
          <p:nvPr/>
        </p:nvSpPr>
        <p:spPr>
          <a:xfrm>
            <a:off x="2941291" y="1622742"/>
            <a:ext cx="1369626" cy="9133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m 14" descr="Uma imagem com mesa&#10;&#10;Descrição gerada automaticamente">
            <a:extLst>
              <a:ext uri="{FF2B5EF4-FFF2-40B4-BE49-F238E27FC236}">
                <a16:creationId xmlns:a16="http://schemas.microsoft.com/office/drawing/2014/main" id="{3E94B919-7E3A-1B39-7E40-E75AED9A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00" y="4382040"/>
            <a:ext cx="3162300" cy="2110835"/>
          </a:xfrm>
          <a:prstGeom prst="rect">
            <a:avLst/>
          </a:prstGeom>
        </p:spPr>
      </p:pic>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15</a:t>
            </a:fld>
            <a:endParaRPr lang="pt-PT"/>
          </a:p>
        </p:txBody>
      </p:sp>
    </p:spTree>
    <p:extLst>
      <p:ext uri="{BB962C8B-B14F-4D97-AF65-F5344CB8AC3E}">
        <p14:creationId xmlns:p14="http://schemas.microsoft.com/office/powerpoint/2010/main" val="4089386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sp>
        <p:nvSpPr>
          <p:cNvPr id="7" name="Retângulo 6">
            <a:extLst>
              <a:ext uri="{FF2B5EF4-FFF2-40B4-BE49-F238E27FC236}">
                <a16:creationId xmlns:a16="http://schemas.microsoft.com/office/drawing/2014/main" id="{C28278F5-2C0A-0B92-95DB-04A2D9D2BB14}"/>
              </a:ext>
            </a:extLst>
          </p:cNvPr>
          <p:cNvSpPr/>
          <p:nvPr/>
        </p:nvSpPr>
        <p:spPr>
          <a:xfrm>
            <a:off x="4726374" y="1622742"/>
            <a:ext cx="1369626" cy="9133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m 14" descr="Uma imagem com mesa&#10;&#10;Descrição gerada automaticamente">
            <a:extLst>
              <a:ext uri="{FF2B5EF4-FFF2-40B4-BE49-F238E27FC236}">
                <a16:creationId xmlns:a16="http://schemas.microsoft.com/office/drawing/2014/main" id="{3E94B919-7E3A-1B39-7E40-E75AED9A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00" y="4382040"/>
            <a:ext cx="3162300" cy="2110835"/>
          </a:xfrm>
          <a:prstGeom prst="rect">
            <a:avLst/>
          </a:prstGeom>
        </p:spPr>
      </p:pic>
      <p:pic>
        <p:nvPicPr>
          <p:cNvPr id="16" name="Imagem 15">
            <a:extLst>
              <a:ext uri="{FF2B5EF4-FFF2-40B4-BE49-F238E27FC236}">
                <a16:creationId xmlns:a16="http://schemas.microsoft.com/office/drawing/2014/main" id="{D8D0863C-D5EA-FAEF-300D-3E833C42A8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9700" y="4382040"/>
            <a:ext cx="3162299" cy="2110835"/>
          </a:xfrm>
          <a:prstGeom prst="rect">
            <a:avLst/>
          </a:prstGeom>
        </p:spPr>
      </p:pic>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16</a:t>
            </a:fld>
            <a:endParaRPr lang="pt-PT"/>
          </a:p>
        </p:txBody>
      </p:sp>
      <p:pic>
        <p:nvPicPr>
          <p:cNvPr id="17" name="Imagem 16">
            <a:extLst>
              <a:ext uri="{FF2B5EF4-FFF2-40B4-BE49-F238E27FC236}">
                <a16:creationId xmlns:a16="http://schemas.microsoft.com/office/drawing/2014/main" id="{EDB077C1-75E4-80E1-C1B4-BB488460B4B1}"/>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5553435" y="4611039"/>
            <a:ext cx="1652836" cy="1652835"/>
          </a:xfrm>
          <a:prstGeom prst="rect">
            <a:avLst/>
          </a:prstGeom>
        </p:spPr>
      </p:pic>
    </p:spTree>
    <p:extLst>
      <p:ext uri="{BB962C8B-B14F-4D97-AF65-F5344CB8AC3E}">
        <p14:creationId xmlns:p14="http://schemas.microsoft.com/office/powerpoint/2010/main" val="331278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sp>
        <p:nvSpPr>
          <p:cNvPr id="7" name="Retângulo 6">
            <a:extLst>
              <a:ext uri="{FF2B5EF4-FFF2-40B4-BE49-F238E27FC236}">
                <a16:creationId xmlns:a16="http://schemas.microsoft.com/office/drawing/2014/main" id="{C28278F5-2C0A-0B92-95DB-04A2D9D2BB14}"/>
              </a:ext>
            </a:extLst>
          </p:cNvPr>
          <p:cNvSpPr/>
          <p:nvPr/>
        </p:nvSpPr>
        <p:spPr>
          <a:xfrm>
            <a:off x="6584671" y="1622742"/>
            <a:ext cx="1369626" cy="9133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m 14" descr="Uma imagem com mesa&#10;&#10;Descrição gerada automaticamente">
            <a:extLst>
              <a:ext uri="{FF2B5EF4-FFF2-40B4-BE49-F238E27FC236}">
                <a16:creationId xmlns:a16="http://schemas.microsoft.com/office/drawing/2014/main" id="{3E94B919-7E3A-1B39-7E40-E75AED9A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00" y="4382040"/>
            <a:ext cx="3162300" cy="2110835"/>
          </a:xfrm>
          <a:prstGeom prst="rect">
            <a:avLst/>
          </a:prstGeom>
        </p:spPr>
      </p:pic>
      <p:pic>
        <p:nvPicPr>
          <p:cNvPr id="16" name="Imagem 15">
            <a:extLst>
              <a:ext uri="{FF2B5EF4-FFF2-40B4-BE49-F238E27FC236}">
                <a16:creationId xmlns:a16="http://schemas.microsoft.com/office/drawing/2014/main" id="{D8D0863C-D5EA-FAEF-300D-3E833C42A8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9700" y="4382040"/>
            <a:ext cx="3162299" cy="2110835"/>
          </a:xfrm>
          <a:prstGeom prst="rect">
            <a:avLst/>
          </a:prstGeom>
        </p:spPr>
      </p:pic>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17</a:t>
            </a:fld>
            <a:endParaRPr lang="pt-PT"/>
          </a:p>
        </p:txBody>
      </p:sp>
      <p:pic>
        <p:nvPicPr>
          <p:cNvPr id="17" name="Imagem 16">
            <a:extLst>
              <a:ext uri="{FF2B5EF4-FFF2-40B4-BE49-F238E27FC236}">
                <a16:creationId xmlns:a16="http://schemas.microsoft.com/office/drawing/2014/main" id="{EDB077C1-75E4-80E1-C1B4-BB488460B4B1}"/>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6096000" y="4611039"/>
            <a:ext cx="1652836" cy="1652835"/>
          </a:xfrm>
          <a:prstGeom prst="rect">
            <a:avLst/>
          </a:prstGeom>
        </p:spPr>
      </p:pic>
    </p:spTree>
    <p:extLst>
      <p:ext uri="{BB962C8B-B14F-4D97-AF65-F5344CB8AC3E}">
        <p14:creationId xmlns:p14="http://schemas.microsoft.com/office/powerpoint/2010/main" val="1509439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sp>
        <p:nvSpPr>
          <p:cNvPr id="7" name="Retângulo 6">
            <a:extLst>
              <a:ext uri="{FF2B5EF4-FFF2-40B4-BE49-F238E27FC236}">
                <a16:creationId xmlns:a16="http://schemas.microsoft.com/office/drawing/2014/main" id="{C28278F5-2C0A-0B92-95DB-04A2D9D2BB14}"/>
              </a:ext>
            </a:extLst>
          </p:cNvPr>
          <p:cNvSpPr/>
          <p:nvPr/>
        </p:nvSpPr>
        <p:spPr>
          <a:xfrm>
            <a:off x="2905125" y="1481615"/>
            <a:ext cx="5105400" cy="118903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m 14" descr="Uma imagem com mesa&#10;&#10;Descrição gerada automaticamente">
            <a:extLst>
              <a:ext uri="{FF2B5EF4-FFF2-40B4-BE49-F238E27FC236}">
                <a16:creationId xmlns:a16="http://schemas.microsoft.com/office/drawing/2014/main" id="{3E94B919-7E3A-1B39-7E40-E75AED9A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00" y="4382040"/>
            <a:ext cx="3162300" cy="2110835"/>
          </a:xfrm>
          <a:prstGeom prst="rect">
            <a:avLst/>
          </a:prstGeom>
        </p:spPr>
      </p:pic>
      <p:pic>
        <p:nvPicPr>
          <p:cNvPr id="16" name="Imagem 15">
            <a:extLst>
              <a:ext uri="{FF2B5EF4-FFF2-40B4-BE49-F238E27FC236}">
                <a16:creationId xmlns:a16="http://schemas.microsoft.com/office/drawing/2014/main" id="{D8D0863C-D5EA-FAEF-300D-3E833C42A8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9700" y="4382040"/>
            <a:ext cx="3162299" cy="2110835"/>
          </a:xfrm>
          <a:prstGeom prst="rect">
            <a:avLst/>
          </a:prstGeom>
        </p:spPr>
      </p:pic>
      <p:pic>
        <p:nvPicPr>
          <p:cNvPr id="27" name="Imagem 26">
            <a:extLst>
              <a:ext uri="{FF2B5EF4-FFF2-40B4-BE49-F238E27FC236}">
                <a16:creationId xmlns:a16="http://schemas.microsoft.com/office/drawing/2014/main" id="{2C303A20-3DA3-555B-74DB-1CB5B8850017}"/>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6096000" y="4611039"/>
            <a:ext cx="1652836" cy="1652835"/>
          </a:xfrm>
          <a:prstGeom prst="rect">
            <a:avLst/>
          </a:prstGeom>
        </p:spPr>
      </p:pic>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18</a:t>
            </a:fld>
            <a:endParaRPr lang="pt-PT"/>
          </a:p>
        </p:txBody>
      </p:sp>
    </p:spTree>
    <p:extLst>
      <p:ext uri="{BB962C8B-B14F-4D97-AF65-F5344CB8AC3E}">
        <p14:creationId xmlns:p14="http://schemas.microsoft.com/office/powerpoint/2010/main" val="2581690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sp>
        <p:nvSpPr>
          <p:cNvPr id="7" name="Retângulo 6">
            <a:extLst>
              <a:ext uri="{FF2B5EF4-FFF2-40B4-BE49-F238E27FC236}">
                <a16:creationId xmlns:a16="http://schemas.microsoft.com/office/drawing/2014/main" id="{C28278F5-2C0A-0B92-95DB-04A2D9D2BB14}"/>
              </a:ext>
            </a:extLst>
          </p:cNvPr>
          <p:cNvSpPr/>
          <p:nvPr/>
        </p:nvSpPr>
        <p:spPr>
          <a:xfrm>
            <a:off x="8382000" y="1622742"/>
            <a:ext cx="1352550" cy="9204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m 14" descr="Uma imagem com mesa&#10;&#10;Descrição gerada automaticamente">
            <a:extLst>
              <a:ext uri="{FF2B5EF4-FFF2-40B4-BE49-F238E27FC236}">
                <a16:creationId xmlns:a16="http://schemas.microsoft.com/office/drawing/2014/main" id="{3E94B919-7E3A-1B39-7E40-E75AED9A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00" y="4382040"/>
            <a:ext cx="3162300" cy="2110835"/>
          </a:xfrm>
          <a:prstGeom prst="rect">
            <a:avLst/>
          </a:prstGeom>
        </p:spPr>
      </p:pic>
      <p:pic>
        <p:nvPicPr>
          <p:cNvPr id="16" name="Imagem 15">
            <a:extLst>
              <a:ext uri="{FF2B5EF4-FFF2-40B4-BE49-F238E27FC236}">
                <a16:creationId xmlns:a16="http://schemas.microsoft.com/office/drawing/2014/main" id="{D8D0863C-D5EA-FAEF-300D-3E833C42A8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9700" y="4382040"/>
            <a:ext cx="3162299" cy="2110835"/>
          </a:xfrm>
          <a:prstGeom prst="rect">
            <a:avLst/>
          </a:prstGeom>
        </p:spPr>
      </p:pic>
      <p:pic>
        <p:nvPicPr>
          <p:cNvPr id="27" name="Imagem 26">
            <a:extLst>
              <a:ext uri="{FF2B5EF4-FFF2-40B4-BE49-F238E27FC236}">
                <a16:creationId xmlns:a16="http://schemas.microsoft.com/office/drawing/2014/main" id="{2C303A20-3DA3-555B-74DB-1CB5B8850017}"/>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6096000" y="4611039"/>
            <a:ext cx="1652836" cy="1652835"/>
          </a:xfrm>
          <a:prstGeom prst="rect">
            <a:avLst/>
          </a:prstGeom>
        </p:spPr>
      </p:pic>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19</a:t>
            </a:fld>
            <a:endParaRPr lang="pt-PT"/>
          </a:p>
        </p:txBody>
      </p:sp>
    </p:spTree>
    <p:extLst>
      <p:ext uri="{BB962C8B-B14F-4D97-AF65-F5344CB8AC3E}">
        <p14:creationId xmlns:p14="http://schemas.microsoft.com/office/powerpoint/2010/main" val="3324860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E5F33-73DD-7BA2-F98C-ACEBE0539D69}"/>
              </a:ext>
            </a:extLst>
          </p:cNvPr>
          <p:cNvSpPr>
            <a:spLocks noGrp="1"/>
          </p:cNvSpPr>
          <p:nvPr>
            <p:ph type="title"/>
          </p:nvPr>
        </p:nvSpPr>
        <p:spPr/>
        <p:txBody>
          <a:bodyPr/>
          <a:lstStyle/>
          <a:p>
            <a:r>
              <a:rPr lang="en-US" dirty="0"/>
              <a:t>Motivation</a:t>
            </a:r>
            <a:endParaRPr lang="pt-PT" dirty="0"/>
          </a:p>
        </p:txBody>
      </p:sp>
      <p:sp>
        <p:nvSpPr>
          <p:cNvPr id="3" name="Marcador de Posição de Conteúdo 2">
            <a:extLst>
              <a:ext uri="{FF2B5EF4-FFF2-40B4-BE49-F238E27FC236}">
                <a16:creationId xmlns:a16="http://schemas.microsoft.com/office/drawing/2014/main" id="{E5A99FED-E048-3CC0-4090-6027885B7CE8}"/>
              </a:ext>
            </a:extLst>
          </p:cNvPr>
          <p:cNvSpPr>
            <a:spLocks noGrp="1"/>
          </p:cNvSpPr>
          <p:nvPr>
            <p:ph idx="1"/>
          </p:nvPr>
        </p:nvSpPr>
        <p:spPr/>
        <p:txBody>
          <a:bodyPr/>
          <a:lstStyle/>
          <a:p>
            <a:r>
              <a:rPr lang="en-US" dirty="0"/>
              <a:t>The preservation of our knowledge.</a:t>
            </a:r>
          </a:p>
          <a:p>
            <a:pPr lvl="1"/>
            <a:r>
              <a:rPr lang="en-US" dirty="0"/>
              <a:t>Digitization of physical collections to make available on </a:t>
            </a:r>
            <a:r>
              <a:rPr lang="pt-PT" dirty="0"/>
              <a:t>digital </a:t>
            </a:r>
            <a:r>
              <a:rPr lang="pt-PT" dirty="0" err="1"/>
              <a:t>portals</a:t>
            </a:r>
            <a:r>
              <a:rPr lang="pt-PT" dirty="0"/>
              <a:t>.</a:t>
            </a:r>
          </a:p>
          <a:p>
            <a:pPr lvl="1"/>
            <a:r>
              <a:rPr lang="pt-PT" dirty="0" err="1"/>
              <a:t>Automatization</a:t>
            </a:r>
            <a:r>
              <a:rPr lang="pt-PT" dirty="0"/>
              <a:t> </a:t>
            </a:r>
            <a:r>
              <a:rPr lang="pt-PT" dirty="0" err="1"/>
              <a:t>by</a:t>
            </a:r>
            <a:r>
              <a:rPr lang="pt-PT" dirty="0"/>
              <a:t> </a:t>
            </a:r>
            <a:r>
              <a:rPr lang="pt-PT" dirty="0" err="1"/>
              <a:t>means</a:t>
            </a:r>
            <a:r>
              <a:rPr lang="pt-PT" dirty="0"/>
              <a:t> of a Neural Network.</a:t>
            </a:r>
            <a:br>
              <a:rPr lang="en-US" dirty="0"/>
            </a:br>
            <a:endParaRPr lang="pt-PT" dirty="0"/>
          </a:p>
        </p:txBody>
      </p:sp>
      <p:sp>
        <p:nvSpPr>
          <p:cNvPr id="4" name="Marcador de Posição do Número do Diapositivo 3">
            <a:extLst>
              <a:ext uri="{FF2B5EF4-FFF2-40B4-BE49-F238E27FC236}">
                <a16:creationId xmlns:a16="http://schemas.microsoft.com/office/drawing/2014/main" id="{DA2EC167-B16E-4DE5-01F6-FB1059504C21}"/>
              </a:ext>
            </a:extLst>
          </p:cNvPr>
          <p:cNvSpPr>
            <a:spLocks noGrp="1"/>
          </p:cNvSpPr>
          <p:nvPr>
            <p:ph type="sldNum" sz="quarter" idx="12"/>
          </p:nvPr>
        </p:nvSpPr>
        <p:spPr/>
        <p:txBody>
          <a:bodyPr/>
          <a:lstStyle/>
          <a:p>
            <a:fld id="{6ADD9E23-0557-4D7D-A77C-8EC73AB41FF6}" type="slidenum">
              <a:rPr lang="pt-PT" smtClean="0"/>
              <a:t>2</a:t>
            </a:fld>
            <a:endParaRPr lang="pt-PT"/>
          </a:p>
        </p:txBody>
      </p:sp>
      <p:pic>
        <p:nvPicPr>
          <p:cNvPr id="6" name="Imagem 5" descr="Uma imagem com texto&#10;&#10;Descrição gerada automaticamente">
            <a:extLst>
              <a:ext uri="{FF2B5EF4-FFF2-40B4-BE49-F238E27FC236}">
                <a16:creationId xmlns:a16="http://schemas.microsoft.com/office/drawing/2014/main" id="{306AD18F-15C4-85FE-479F-5B163FF0B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88887"/>
            <a:ext cx="2147249" cy="3250025"/>
          </a:xfrm>
          <a:prstGeom prst="rect">
            <a:avLst/>
          </a:prstGeom>
        </p:spPr>
      </p:pic>
      <p:pic>
        <p:nvPicPr>
          <p:cNvPr id="8" name="Imagem 7" descr="Uma imagem com texto&#10;&#10;Descrição gerada automaticamente">
            <a:extLst>
              <a:ext uri="{FF2B5EF4-FFF2-40B4-BE49-F238E27FC236}">
                <a16:creationId xmlns:a16="http://schemas.microsoft.com/office/drawing/2014/main" id="{AB2115CA-437A-7459-175E-EB80EE251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9961" y="3196610"/>
            <a:ext cx="2238493" cy="3296265"/>
          </a:xfrm>
          <a:prstGeom prst="rect">
            <a:avLst/>
          </a:prstGeom>
        </p:spPr>
      </p:pic>
      <p:pic>
        <p:nvPicPr>
          <p:cNvPr id="10" name="Imagem 9" descr="Uma imagem com texto, recibo&#10;&#10;Descrição gerada automaticamente">
            <a:extLst>
              <a:ext uri="{FF2B5EF4-FFF2-40B4-BE49-F238E27FC236}">
                <a16:creationId xmlns:a16="http://schemas.microsoft.com/office/drawing/2014/main" id="{4D5E2548-C9A2-4C1A-1BE5-80420FBC4B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6061" y="3242850"/>
            <a:ext cx="2171290" cy="3250025"/>
          </a:xfrm>
          <a:prstGeom prst="rect">
            <a:avLst/>
          </a:prstGeom>
        </p:spPr>
      </p:pic>
    </p:spTree>
    <p:extLst>
      <p:ext uri="{BB962C8B-B14F-4D97-AF65-F5344CB8AC3E}">
        <p14:creationId xmlns:p14="http://schemas.microsoft.com/office/powerpoint/2010/main" val="88134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sp>
        <p:nvSpPr>
          <p:cNvPr id="7" name="Retângulo 6">
            <a:extLst>
              <a:ext uri="{FF2B5EF4-FFF2-40B4-BE49-F238E27FC236}">
                <a16:creationId xmlns:a16="http://schemas.microsoft.com/office/drawing/2014/main" id="{C28278F5-2C0A-0B92-95DB-04A2D9D2BB14}"/>
              </a:ext>
            </a:extLst>
          </p:cNvPr>
          <p:cNvSpPr/>
          <p:nvPr/>
        </p:nvSpPr>
        <p:spPr>
          <a:xfrm>
            <a:off x="8370929" y="2972318"/>
            <a:ext cx="1369626" cy="9133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m 14" descr="Uma imagem com mesa&#10;&#10;Descrição gerada automaticamente">
            <a:extLst>
              <a:ext uri="{FF2B5EF4-FFF2-40B4-BE49-F238E27FC236}">
                <a16:creationId xmlns:a16="http://schemas.microsoft.com/office/drawing/2014/main" id="{3E94B919-7E3A-1B39-7E40-E75AED9A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00" y="4382040"/>
            <a:ext cx="3162300" cy="2110835"/>
          </a:xfrm>
          <a:prstGeom prst="rect">
            <a:avLst/>
          </a:prstGeom>
        </p:spPr>
      </p:pic>
      <p:pic>
        <p:nvPicPr>
          <p:cNvPr id="16" name="Imagem 15">
            <a:extLst>
              <a:ext uri="{FF2B5EF4-FFF2-40B4-BE49-F238E27FC236}">
                <a16:creationId xmlns:a16="http://schemas.microsoft.com/office/drawing/2014/main" id="{D8D0863C-D5EA-FAEF-300D-3E833C42A8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9700" y="4382040"/>
            <a:ext cx="3162299" cy="2110835"/>
          </a:xfrm>
          <a:prstGeom prst="rect">
            <a:avLst/>
          </a:prstGeom>
        </p:spPr>
      </p:pic>
      <p:pic>
        <p:nvPicPr>
          <p:cNvPr id="20" name="Imagem 19">
            <a:extLst>
              <a:ext uri="{FF2B5EF4-FFF2-40B4-BE49-F238E27FC236}">
                <a16:creationId xmlns:a16="http://schemas.microsoft.com/office/drawing/2014/main" id="{93EE2347-68A0-59A4-12E2-4F8ED95763F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055742" y="4382039"/>
            <a:ext cx="3162299" cy="2110834"/>
          </a:xfrm>
          <a:prstGeom prst="rect">
            <a:avLst/>
          </a:prstGeom>
        </p:spPr>
      </p:pic>
      <p:pic>
        <p:nvPicPr>
          <p:cNvPr id="14" name="Imagem 13">
            <a:extLst>
              <a:ext uri="{FF2B5EF4-FFF2-40B4-BE49-F238E27FC236}">
                <a16:creationId xmlns:a16="http://schemas.microsoft.com/office/drawing/2014/main" id="{9A9861DF-AAF6-E7D8-65B6-7C1C89B4370C}"/>
              </a:ext>
            </a:extLst>
          </p:cNvPr>
          <p:cNvPicPr>
            <a:picLocks noChangeAspect="1"/>
          </p:cNvPicPr>
          <p:nvPr/>
        </p:nvPicPr>
        <p:blipFill rotWithShape="1">
          <a:blip r:embed="rId7">
            <a:extLst>
              <a:ext uri="{28A0092B-C50C-407E-A947-70E740481C1C}">
                <a14:useLocalDpi xmlns:a14="http://schemas.microsoft.com/office/drawing/2010/main" val="0"/>
              </a:ext>
            </a:extLst>
          </a:blip>
          <a:srcRect l="49980"/>
          <a:stretch/>
        </p:blipFill>
        <p:spPr>
          <a:xfrm>
            <a:off x="6096000" y="4611038"/>
            <a:ext cx="1653503" cy="1652835"/>
          </a:xfrm>
          <a:prstGeom prst="rect">
            <a:avLst/>
          </a:prstGeom>
        </p:spPr>
      </p:pic>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20</a:t>
            </a:fld>
            <a:endParaRPr lang="pt-PT"/>
          </a:p>
        </p:txBody>
      </p:sp>
    </p:spTree>
    <p:extLst>
      <p:ext uri="{BB962C8B-B14F-4D97-AF65-F5344CB8AC3E}">
        <p14:creationId xmlns:p14="http://schemas.microsoft.com/office/powerpoint/2010/main" val="354967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sp>
        <p:nvSpPr>
          <p:cNvPr id="7" name="Retângulo 6">
            <a:extLst>
              <a:ext uri="{FF2B5EF4-FFF2-40B4-BE49-F238E27FC236}">
                <a16:creationId xmlns:a16="http://schemas.microsoft.com/office/drawing/2014/main" id="{C28278F5-2C0A-0B92-95DB-04A2D9D2BB14}"/>
              </a:ext>
            </a:extLst>
          </p:cNvPr>
          <p:cNvSpPr/>
          <p:nvPr/>
        </p:nvSpPr>
        <p:spPr>
          <a:xfrm>
            <a:off x="6523840" y="2972318"/>
            <a:ext cx="1369626" cy="9133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m 14" descr="Uma imagem com mesa&#10;&#10;Descrição gerada automaticamente">
            <a:extLst>
              <a:ext uri="{FF2B5EF4-FFF2-40B4-BE49-F238E27FC236}">
                <a16:creationId xmlns:a16="http://schemas.microsoft.com/office/drawing/2014/main" id="{3E94B919-7E3A-1B39-7E40-E75AED9A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00" y="4382040"/>
            <a:ext cx="3162300" cy="2110835"/>
          </a:xfrm>
          <a:prstGeom prst="rect">
            <a:avLst/>
          </a:prstGeom>
        </p:spPr>
      </p:pic>
      <p:pic>
        <p:nvPicPr>
          <p:cNvPr id="16" name="Imagem 15">
            <a:extLst>
              <a:ext uri="{FF2B5EF4-FFF2-40B4-BE49-F238E27FC236}">
                <a16:creationId xmlns:a16="http://schemas.microsoft.com/office/drawing/2014/main" id="{D8D0863C-D5EA-FAEF-300D-3E833C42A8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9700" y="4382040"/>
            <a:ext cx="3162299" cy="2110835"/>
          </a:xfrm>
          <a:prstGeom prst="rect">
            <a:avLst/>
          </a:prstGeom>
        </p:spPr>
      </p:pic>
      <p:pic>
        <p:nvPicPr>
          <p:cNvPr id="20" name="Imagem 19">
            <a:extLst>
              <a:ext uri="{FF2B5EF4-FFF2-40B4-BE49-F238E27FC236}">
                <a16:creationId xmlns:a16="http://schemas.microsoft.com/office/drawing/2014/main" id="{93EE2347-68A0-59A4-12E2-4F8ED95763F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055742" y="4382039"/>
            <a:ext cx="3162299" cy="2110834"/>
          </a:xfrm>
          <a:prstGeom prst="rect">
            <a:avLst/>
          </a:prstGeom>
        </p:spPr>
      </p:pic>
      <p:pic>
        <p:nvPicPr>
          <p:cNvPr id="19" name="Imagem 18">
            <a:extLst>
              <a:ext uri="{FF2B5EF4-FFF2-40B4-BE49-F238E27FC236}">
                <a16:creationId xmlns:a16="http://schemas.microsoft.com/office/drawing/2014/main" id="{6735915A-C3BA-FF20-FC1D-7C3288849AA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53183" y="4382037"/>
            <a:ext cx="3338816" cy="2059204"/>
          </a:xfrm>
          <a:prstGeom prst="rect">
            <a:avLst/>
          </a:prstGeom>
        </p:spPr>
      </p:pic>
      <p:pic>
        <p:nvPicPr>
          <p:cNvPr id="26" name="Imagem 25">
            <a:extLst>
              <a:ext uri="{FF2B5EF4-FFF2-40B4-BE49-F238E27FC236}">
                <a16:creationId xmlns:a16="http://schemas.microsoft.com/office/drawing/2014/main" id="{DDF9010D-022D-0C0B-9079-4ABDB8A9218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82537" y="4555024"/>
            <a:ext cx="3305672" cy="1764863"/>
          </a:xfrm>
          <a:prstGeom prst="rect">
            <a:avLst/>
          </a:prstGeom>
        </p:spPr>
      </p:pic>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21</a:t>
            </a:fld>
            <a:endParaRPr lang="pt-PT"/>
          </a:p>
        </p:txBody>
      </p:sp>
    </p:spTree>
    <p:extLst>
      <p:ext uri="{BB962C8B-B14F-4D97-AF65-F5344CB8AC3E}">
        <p14:creationId xmlns:p14="http://schemas.microsoft.com/office/powerpoint/2010/main" val="2567683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sp>
        <p:nvSpPr>
          <p:cNvPr id="7" name="Retângulo 6">
            <a:extLst>
              <a:ext uri="{FF2B5EF4-FFF2-40B4-BE49-F238E27FC236}">
                <a16:creationId xmlns:a16="http://schemas.microsoft.com/office/drawing/2014/main" id="{C28278F5-2C0A-0B92-95DB-04A2D9D2BB14}"/>
              </a:ext>
            </a:extLst>
          </p:cNvPr>
          <p:cNvSpPr/>
          <p:nvPr/>
        </p:nvSpPr>
        <p:spPr>
          <a:xfrm>
            <a:off x="4726374" y="2972318"/>
            <a:ext cx="1369626" cy="9133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m 14" descr="Uma imagem com mesa&#10;&#10;Descrição gerada automaticamente">
            <a:extLst>
              <a:ext uri="{FF2B5EF4-FFF2-40B4-BE49-F238E27FC236}">
                <a16:creationId xmlns:a16="http://schemas.microsoft.com/office/drawing/2014/main" id="{3E94B919-7E3A-1B39-7E40-E75AED9A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00" y="4382040"/>
            <a:ext cx="3162300" cy="2110835"/>
          </a:xfrm>
          <a:prstGeom prst="rect">
            <a:avLst/>
          </a:prstGeom>
        </p:spPr>
      </p:pic>
      <p:pic>
        <p:nvPicPr>
          <p:cNvPr id="16" name="Imagem 15">
            <a:extLst>
              <a:ext uri="{FF2B5EF4-FFF2-40B4-BE49-F238E27FC236}">
                <a16:creationId xmlns:a16="http://schemas.microsoft.com/office/drawing/2014/main" id="{D8D0863C-D5EA-FAEF-300D-3E833C42A8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9700" y="4382040"/>
            <a:ext cx="3162299" cy="2110835"/>
          </a:xfrm>
          <a:prstGeom prst="rect">
            <a:avLst/>
          </a:prstGeom>
        </p:spPr>
      </p:pic>
      <p:pic>
        <p:nvPicPr>
          <p:cNvPr id="20" name="Imagem 19">
            <a:extLst>
              <a:ext uri="{FF2B5EF4-FFF2-40B4-BE49-F238E27FC236}">
                <a16:creationId xmlns:a16="http://schemas.microsoft.com/office/drawing/2014/main" id="{93EE2347-68A0-59A4-12E2-4F8ED95763F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055742" y="4382039"/>
            <a:ext cx="3162299" cy="2110834"/>
          </a:xfrm>
          <a:prstGeom prst="rect">
            <a:avLst/>
          </a:prstGeom>
        </p:spPr>
      </p:pic>
      <p:pic>
        <p:nvPicPr>
          <p:cNvPr id="19" name="Imagem 18">
            <a:extLst>
              <a:ext uri="{FF2B5EF4-FFF2-40B4-BE49-F238E27FC236}">
                <a16:creationId xmlns:a16="http://schemas.microsoft.com/office/drawing/2014/main" id="{6735915A-C3BA-FF20-FC1D-7C3288849AA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53183" y="4382037"/>
            <a:ext cx="3338816" cy="2059204"/>
          </a:xfrm>
          <a:prstGeom prst="rect">
            <a:avLst/>
          </a:prstGeom>
        </p:spPr>
      </p:pic>
      <p:pic>
        <p:nvPicPr>
          <p:cNvPr id="23" name="Imagem 22">
            <a:extLst>
              <a:ext uri="{FF2B5EF4-FFF2-40B4-BE49-F238E27FC236}">
                <a16:creationId xmlns:a16="http://schemas.microsoft.com/office/drawing/2014/main" id="{8D9287C2-A700-7114-8FC1-3CF13A9658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827141" y="2642722"/>
            <a:ext cx="3305672" cy="3783432"/>
          </a:xfrm>
          <a:prstGeom prst="rect">
            <a:avLst/>
          </a:prstGeom>
        </p:spPr>
      </p:pic>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22</a:t>
            </a:fld>
            <a:endParaRPr lang="pt-PT"/>
          </a:p>
        </p:txBody>
      </p:sp>
      <p:pic>
        <p:nvPicPr>
          <p:cNvPr id="6" name="Imagem 5">
            <a:extLst>
              <a:ext uri="{FF2B5EF4-FFF2-40B4-BE49-F238E27FC236}">
                <a16:creationId xmlns:a16="http://schemas.microsoft.com/office/drawing/2014/main" id="{AE2DBF0B-399E-8A0F-253F-2B46BE40197E}"/>
              </a:ext>
            </a:extLst>
          </p:cNvPr>
          <p:cNvPicPr>
            <a:picLocks noChangeAspect="1"/>
          </p:cNvPicPr>
          <p:nvPr/>
        </p:nvPicPr>
        <p:blipFill>
          <a:blip r:embed="rId9"/>
          <a:stretch>
            <a:fillRect/>
          </a:stretch>
        </p:blipFill>
        <p:spPr>
          <a:xfrm>
            <a:off x="6515100" y="3101465"/>
            <a:ext cx="2838846" cy="3324689"/>
          </a:xfrm>
          <a:prstGeom prst="rect">
            <a:avLst/>
          </a:prstGeom>
        </p:spPr>
      </p:pic>
    </p:spTree>
    <p:extLst>
      <p:ext uri="{BB962C8B-B14F-4D97-AF65-F5344CB8AC3E}">
        <p14:creationId xmlns:p14="http://schemas.microsoft.com/office/powerpoint/2010/main" val="1359073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58B00F2B-9D3B-D613-86A5-2FFA1D456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4613" y="1622742"/>
            <a:ext cx="9146678" cy="3753643"/>
          </a:xfrm>
        </p:spPr>
      </p:pic>
      <p:sp>
        <p:nvSpPr>
          <p:cNvPr id="2" name="Título 1">
            <a:extLst>
              <a:ext uri="{FF2B5EF4-FFF2-40B4-BE49-F238E27FC236}">
                <a16:creationId xmlns:a16="http://schemas.microsoft.com/office/drawing/2014/main" id="{D27B0BFF-E933-B459-0EC7-89B0A831688F}"/>
              </a:ext>
            </a:extLst>
          </p:cNvPr>
          <p:cNvSpPr>
            <a:spLocks noGrp="1"/>
          </p:cNvSpPr>
          <p:nvPr>
            <p:ph type="title"/>
          </p:nvPr>
        </p:nvSpPr>
        <p:spPr/>
        <p:txBody>
          <a:bodyPr/>
          <a:lstStyle/>
          <a:p>
            <a:r>
              <a:rPr lang="en-US" dirty="0"/>
              <a:t>Pre-Processing Module</a:t>
            </a:r>
          </a:p>
        </p:txBody>
      </p:sp>
      <p:pic>
        <p:nvPicPr>
          <p:cNvPr id="15" name="Imagem 14" descr="Uma imagem com mesa&#10;&#10;Descrição gerada automaticamente">
            <a:extLst>
              <a:ext uri="{FF2B5EF4-FFF2-40B4-BE49-F238E27FC236}">
                <a16:creationId xmlns:a16="http://schemas.microsoft.com/office/drawing/2014/main" id="{3E94B919-7E3A-1B39-7E40-E75AED9A2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700" y="4382040"/>
            <a:ext cx="3162300" cy="2110835"/>
          </a:xfrm>
          <a:prstGeom prst="rect">
            <a:avLst/>
          </a:prstGeom>
        </p:spPr>
      </p:pic>
      <p:pic>
        <p:nvPicPr>
          <p:cNvPr id="16" name="Imagem 15">
            <a:extLst>
              <a:ext uri="{FF2B5EF4-FFF2-40B4-BE49-F238E27FC236}">
                <a16:creationId xmlns:a16="http://schemas.microsoft.com/office/drawing/2014/main" id="{D8D0863C-D5EA-FAEF-300D-3E833C42A8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9700" y="4382040"/>
            <a:ext cx="3162299" cy="2110835"/>
          </a:xfrm>
          <a:prstGeom prst="rect">
            <a:avLst/>
          </a:prstGeom>
        </p:spPr>
      </p:pic>
      <p:pic>
        <p:nvPicPr>
          <p:cNvPr id="20" name="Imagem 19">
            <a:extLst>
              <a:ext uri="{FF2B5EF4-FFF2-40B4-BE49-F238E27FC236}">
                <a16:creationId xmlns:a16="http://schemas.microsoft.com/office/drawing/2014/main" id="{93EE2347-68A0-59A4-12E2-4F8ED95763F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055742" y="4382039"/>
            <a:ext cx="3162299" cy="2110834"/>
          </a:xfrm>
          <a:prstGeom prst="rect">
            <a:avLst/>
          </a:prstGeom>
        </p:spPr>
      </p:pic>
      <p:pic>
        <p:nvPicPr>
          <p:cNvPr id="19" name="Imagem 18">
            <a:extLst>
              <a:ext uri="{FF2B5EF4-FFF2-40B4-BE49-F238E27FC236}">
                <a16:creationId xmlns:a16="http://schemas.microsoft.com/office/drawing/2014/main" id="{6735915A-C3BA-FF20-FC1D-7C3288849AA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53183" y="4382037"/>
            <a:ext cx="3338816" cy="2059204"/>
          </a:xfrm>
          <a:prstGeom prst="rect">
            <a:avLst/>
          </a:prstGeom>
        </p:spPr>
      </p:pic>
      <p:pic>
        <p:nvPicPr>
          <p:cNvPr id="23" name="Imagem 22">
            <a:extLst>
              <a:ext uri="{FF2B5EF4-FFF2-40B4-BE49-F238E27FC236}">
                <a16:creationId xmlns:a16="http://schemas.microsoft.com/office/drawing/2014/main" id="{8D9287C2-A700-7114-8FC1-3CF13A9658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853182" y="2657810"/>
            <a:ext cx="3305672" cy="3783432"/>
          </a:xfrm>
          <a:prstGeom prst="rect">
            <a:avLst/>
          </a:prstGeom>
        </p:spPr>
      </p:pic>
      <p:sp>
        <p:nvSpPr>
          <p:cNvPr id="24" name="Retângulo 23">
            <a:extLst>
              <a:ext uri="{FF2B5EF4-FFF2-40B4-BE49-F238E27FC236}">
                <a16:creationId xmlns:a16="http://schemas.microsoft.com/office/drawing/2014/main" id="{F12781FD-2C24-C466-C393-AE39F73BF8DD}"/>
              </a:ext>
            </a:extLst>
          </p:cNvPr>
          <p:cNvSpPr/>
          <p:nvPr/>
        </p:nvSpPr>
        <p:spPr>
          <a:xfrm>
            <a:off x="1457745" y="3076575"/>
            <a:ext cx="1008663" cy="7048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tângulo 24">
            <a:extLst>
              <a:ext uri="{FF2B5EF4-FFF2-40B4-BE49-F238E27FC236}">
                <a16:creationId xmlns:a16="http://schemas.microsoft.com/office/drawing/2014/main" id="{B92675D1-E7A3-CF4B-81E5-9700D57A8675}"/>
              </a:ext>
            </a:extLst>
          </p:cNvPr>
          <p:cNvSpPr/>
          <p:nvPr/>
        </p:nvSpPr>
        <p:spPr>
          <a:xfrm>
            <a:off x="1445581" y="4671535"/>
            <a:ext cx="1008663" cy="7048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Marcador de Posição do Número do Diapositivo 2">
            <a:extLst>
              <a:ext uri="{FF2B5EF4-FFF2-40B4-BE49-F238E27FC236}">
                <a16:creationId xmlns:a16="http://schemas.microsoft.com/office/drawing/2014/main" id="{0CBF30B8-8556-A350-C9DA-F47FD7114F36}"/>
              </a:ext>
            </a:extLst>
          </p:cNvPr>
          <p:cNvSpPr>
            <a:spLocks noGrp="1"/>
          </p:cNvSpPr>
          <p:nvPr>
            <p:ph type="sldNum" sz="quarter" idx="12"/>
          </p:nvPr>
        </p:nvSpPr>
        <p:spPr/>
        <p:txBody>
          <a:bodyPr/>
          <a:lstStyle/>
          <a:p>
            <a:fld id="{6ADD9E23-0557-4D7D-A77C-8EC73AB41FF6}" type="slidenum">
              <a:rPr lang="pt-PT" smtClean="0"/>
              <a:t>23</a:t>
            </a:fld>
            <a:endParaRPr lang="pt-PT"/>
          </a:p>
        </p:txBody>
      </p:sp>
      <p:pic>
        <p:nvPicPr>
          <p:cNvPr id="17" name="Imagem 16">
            <a:extLst>
              <a:ext uri="{FF2B5EF4-FFF2-40B4-BE49-F238E27FC236}">
                <a16:creationId xmlns:a16="http://schemas.microsoft.com/office/drawing/2014/main" id="{FD04E066-B523-08D9-2DD4-6A14F5079AD5}"/>
              </a:ext>
            </a:extLst>
          </p:cNvPr>
          <p:cNvPicPr>
            <a:picLocks noChangeAspect="1"/>
          </p:cNvPicPr>
          <p:nvPr/>
        </p:nvPicPr>
        <p:blipFill>
          <a:blip r:embed="rId9"/>
          <a:stretch>
            <a:fillRect/>
          </a:stretch>
        </p:blipFill>
        <p:spPr>
          <a:xfrm>
            <a:off x="5804787" y="3101465"/>
            <a:ext cx="2838846" cy="3324689"/>
          </a:xfrm>
          <a:prstGeom prst="rect">
            <a:avLst/>
          </a:prstGeom>
        </p:spPr>
      </p:pic>
    </p:spTree>
    <p:extLst>
      <p:ext uri="{BB962C8B-B14F-4D97-AF65-F5344CB8AC3E}">
        <p14:creationId xmlns:p14="http://schemas.microsoft.com/office/powerpoint/2010/main" val="1889943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3521F-9527-52E4-E4B0-880590DB661A}"/>
              </a:ext>
            </a:extLst>
          </p:cNvPr>
          <p:cNvSpPr>
            <a:spLocks noGrp="1"/>
          </p:cNvSpPr>
          <p:nvPr>
            <p:ph type="title"/>
          </p:nvPr>
        </p:nvSpPr>
        <p:spPr/>
        <p:txBody>
          <a:bodyPr/>
          <a:lstStyle/>
          <a:p>
            <a:r>
              <a:rPr lang="en-US" dirty="0"/>
              <a:t>Neural Model</a:t>
            </a:r>
          </a:p>
        </p:txBody>
      </p:sp>
      <p:sp>
        <p:nvSpPr>
          <p:cNvPr id="3" name="Marcador de Posição de Conteúdo 2">
            <a:extLst>
              <a:ext uri="{FF2B5EF4-FFF2-40B4-BE49-F238E27FC236}">
                <a16:creationId xmlns:a16="http://schemas.microsoft.com/office/drawing/2014/main" id="{315B78CD-DE86-B801-0168-18688BFE4F37}"/>
              </a:ext>
            </a:extLst>
          </p:cNvPr>
          <p:cNvSpPr>
            <a:spLocks noGrp="1"/>
          </p:cNvSpPr>
          <p:nvPr>
            <p:ph idx="1"/>
          </p:nvPr>
        </p:nvSpPr>
        <p:spPr>
          <a:xfrm>
            <a:off x="838200" y="1825625"/>
            <a:ext cx="5257800" cy="4351338"/>
          </a:xfrm>
        </p:spPr>
        <p:txBody>
          <a:bodyPr/>
          <a:lstStyle/>
          <a:p>
            <a:r>
              <a:rPr lang="en-US" dirty="0"/>
              <a:t>Non end-to-end model:</a:t>
            </a:r>
          </a:p>
          <a:p>
            <a:pPr lvl="1"/>
            <a:r>
              <a:rPr lang="en-US" dirty="0"/>
              <a:t>YOLOv4</a:t>
            </a:r>
          </a:p>
          <a:p>
            <a:pPr lvl="2"/>
            <a:r>
              <a:rPr lang="en-US" dirty="0"/>
              <a:t>Object recognition and region segmentation for extracting text labels present on the herbaria sheet</a:t>
            </a:r>
          </a:p>
          <a:p>
            <a:pPr lvl="1"/>
            <a:r>
              <a:rPr lang="en-US" dirty="0"/>
              <a:t>Transformer</a:t>
            </a:r>
          </a:p>
          <a:p>
            <a:pPr lvl="2"/>
            <a:r>
              <a:rPr lang="en-US" dirty="0"/>
              <a:t>Modeling design block</a:t>
            </a:r>
          </a:p>
          <a:p>
            <a:pPr lvl="2"/>
            <a:r>
              <a:rPr lang="en-US" dirty="0"/>
              <a:t>Multiple encoder and decoders</a:t>
            </a:r>
          </a:p>
          <a:p>
            <a:pPr lvl="2"/>
            <a:r>
              <a:rPr lang="en-US" dirty="0"/>
              <a:t>Extracts useful data for cataloging propose</a:t>
            </a:r>
          </a:p>
        </p:txBody>
      </p:sp>
      <p:pic>
        <p:nvPicPr>
          <p:cNvPr id="5" name="Imagem 4">
            <a:extLst>
              <a:ext uri="{FF2B5EF4-FFF2-40B4-BE49-F238E27FC236}">
                <a16:creationId xmlns:a16="http://schemas.microsoft.com/office/drawing/2014/main" id="{01DC2CDD-A88B-1785-AF57-3B32D0606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365" y="227013"/>
            <a:ext cx="2212955" cy="3615756"/>
          </a:xfrm>
          <a:prstGeom prst="rect">
            <a:avLst/>
          </a:prstGeom>
        </p:spPr>
      </p:pic>
      <p:pic>
        <p:nvPicPr>
          <p:cNvPr id="7" name="Imagem 6" descr="Uma imagem com texto, mapa&#10;&#10;Descrição gerada automaticamente">
            <a:extLst>
              <a:ext uri="{FF2B5EF4-FFF2-40B4-BE49-F238E27FC236}">
                <a16:creationId xmlns:a16="http://schemas.microsoft.com/office/drawing/2014/main" id="{CC59C852-DF12-6DB5-79F8-82EC00326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2703" y="2487612"/>
            <a:ext cx="2712148" cy="4143375"/>
          </a:xfrm>
          <a:prstGeom prst="rect">
            <a:avLst/>
          </a:prstGeom>
        </p:spPr>
      </p:pic>
      <p:pic>
        <p:nvPicPr>
          <p:cNvPr id="9" name="Imagem 8" descr="Uma imagem com texto&#10;&#10;Descrição gerada automaticamente">
            <a:extLst>
              <a:ext uri="{FF2B5EF4-FFF2-40B4-BE49-F238E27FC236}">
                <a16:creationId xmlns:a16="http://schemas.microsoft.com/office/drawing/2014/main" id="{D0992C6E-E54A-5160-5EF7-146E2F54C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2866" y="227013"/>
            <a:ext cx="2931985" cy="2068512"/>
          </a:xfrm>
          <a:prstGeom prst="rect">
            <a:avLst/>
          </a:prstGeom>
        </p:spPr>
      </p:pic>
      <p:pic>
        <p:nvPicPr>
          <p:cNvPr id="11" name="Imagem 10" descr="Uma imagem com texto&#10;&#10;Descrição gerada automaticamente">
            <a:extLst>
              <a:ext uri="{FF2B5EF4-FFF2-40B4-BE49-F238E27FC236}">
                <a16:creationId xmlns:a16="http://schemas.microsoft.com/office/drawing/2014/main" id="{837061D0-47C1-3229-92F6-DAE9758B55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6364" y="3893977"/>
            <a:ext cx="1857985" cy="2698117"/>
          </a:xfrm>
          <a:prstGeom prst="rect">
            <a:avLst/>
          </a:prstGeom>
        </p:spPr>
      </p:pic>
      <p:sp>
        <p:nvSpPr>
          <p:cNvPr id="4" name="Marcador de Posição do Número do Diapositivo 3">
            <a:extLst>
              <a:ext uri="{FF2B5EF4-FFF2-40B4-BE49-F238E27FC236}">
                <a16:creationId xmlns:a16="http://schemas.microsoft.com/office/drawing/2014/main" id="{045A8B63-06D2-45B4-CF0D-84F05D697C6B}"/>
              </a:ext>
            </a:extLst>
          </p:cNvPr>
          <p:cNvSpPr>
            <a:spLocks noGrp="1"/>
          </p:cNvSpPr>
          <p:nvPr>
            <p:ph type="sldNum" sz="quarter" idx="12"/>
          </p:nvPr>
        </p:nvSpPr>
        <p:spPr/>
        <p:txBody>
          <a:bodyPr/>
          <a:lstStyle/>
          <a:p>
            <a:fld id="{6ADD9E23-0557-4D7D-A77C-8EC73AB41FF6}" type="slidenum">
              <a:rPr lang="pt-PT" smtClean="0"/>
              <a:t>24</a:t>
            </a:fld>
            <a:endParaRPr lang="pt-PT"/>
          </a:p>
        </p:txBody>
      </p:sp>
    </p:spTree>
    <p:extLst>
      <p:ext uri="{BB962C8B-B14F-4D97-AF65-F5344CB8AC3E}">
        <p14:creationId xmlns:p14="http://schemas.microsoft.com/office/powerpoint/2010/main" val="3137691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28E17F54-AFEA-B9A3-F67E-D73929858756}"/>
              </a:ext>
            </a:extLst>
          </p:cNvPr>
          <p:cNvPicPr>
            <a:picLocks noChangeAspect="1"/>
          </p:cNvPicPr>
          <p:nvPr/>
        </p:nvPicPr>
        <p:blipFill rotWithShape="1">
          <a:blip r:embed="rId3">
            <a:extLst>
              <a:ext uri="{28A0092B-C50C-407E-A947-70E740481C1C}">
                <a14:useLocalDpi xmlns:a14="http://schemas.microsoft.com/office/drawing/2010/main" val="0"/>
              </a:ext>
            </a:extLst>
          </a:blip>
          <a:srcRect t="71447"/>
          <a:stretch/>
        </p:blipFill>
        <p:spPr>
          <a:xfrm>
            <a:off x="2816792" y="4044875"/>
            <a:ext cx="4733925" cy="2813125"/>
          </a:xfrm>
          <a:prstGeom prst="rect">
            <a:avLst/>
          </a:prstGeom>
        </p:spPr>
      </p:pic>
      <p:sp>
        <p:nvSpPr>
          <p:cNvPr id="2" name="Título 1">
            <a:extLst>
              <a:ext uri="{FF2B5EF4-FFF2-40B4-BE49-F238E27FC236}">
                <a16:creationId xmlns:a16="http://schemas.microsoft.com/office/drawing/2014/main" id="{A60E0B58-A25C-1C0A-1638-CEAF699B5733}"/>
              </a:ext>
            </a:extLst>
          </p:cNvPr>
          <p:cNvSpPr>
            <a:spLocks noGrp="1"/>
          </p:cNvSpPr>
          <p:nvPr>
            <p:ph type="title"/>
          </p:nvPr>
        </p:nvSpPr>
        <p:spPr>
          <a:xfrm>
            <a:off x="838200" y="365125"/>
            <a:ext cx="7058024" cy="1325563"/>
          </a:xfrm>
        </p:spPr>
        <p:txBody>
          <a:bodyPr/>
          <a:lstStyle/>
          <a:p>
            <a:r>
              <a:rPr lang="en-US" dirty="0"/>
              <a:t>Custom Encoder</a:t>
            </a:r>
          </a:p>
        </p:txBody>
      </p:sp>
      <p:sp>
        <p:nvSpPr>
          <p:cNvPr id="3" name="Marcador de Posição de Conteúdo 2">
            <a:extLst>
              <a:ext uri="{FF2B5EF4-FFF2-40B4-BE49-F238E27FC236}">
                <a16:creationId xmlns:a16="http://schemas.microsoft.com/office/drawing/2014/main" id="{B62C2CEF-B70F-1FA1-2B97-57E624D899D4}"/>
              </a:ext>
            </a:extLst>
          </p:cNvPr>
          <p:cNvSpPr>
            <a:spLocks noGrp="1"/>
          </p:cNvSpPr>
          <p:nvPr>
            <p:ph idx="1"/>
          </p:nvPr>
        </p:nvSpPr>
        <p:spPr>
          <a:xfrm>
            <a:off x="838200" y="1825625"/>
            <a:ext cx="7058024" cy="4351338"/>
          </a:xfrm>
        </p:spPr>
        <p:txBody>
          <a:bodyPr/>
          <a:lstStyle/>
          <a:p>
            <a:r>
              <a:rPr lang="en-US" dirty="0"/>
              <a:t>Dual encoder models.</a:t>
            </a:r>
          </a:p>
          <a:p>
            <a:pPr lvl="1"/>
            <a:r>
              <a:rPr lang="en-US" dirty="0"/>
              <a:t>Encode a different type of image.</a:t>
            </a:r>
          </a:p>
          <a:p>
            <a:pPr lvl="1"/>
            <a:r>
              <a:rPr lang="en-US" dirty="0"/>
              <a:t>A loop was required to encode multiple labels images per sheet</a:t>
            </a:r>
          </a:p>
          <a:p>
            <a:r>
              <a:rPr lang="en-US" dirty="0"/>
              <a:t>INPUT : </a:t>
            </a:r>
            <a:br>
              <a:rPr lang="en-US" dirty="0"/>
            </a:br>
            <a:r>
              <a:rPr lang="en-US" dirty="0" err="1"/>
              <a:t>Pixel_Values</a:t>
            </a:r>
            <a:r>
              <a:rPr lang="en-US" dirty="0"/>
              <a:t>=</a:t>
            </a:r>
            <a:br>
              <a:rPr lang="en-US" dirty="0"/>
            </a:br>
            <a:r>
              <a:rPr lang="en-US" dirty="0"/>
              <a:t>{Batch, Color_#, H, W}</a:t>
            </a:r>
          </a:p>
        </p:txBody>
      </p:sp>
      <p:pic>
        <p:nvPicPr>
          <p:cNvPr id="4" name="Marcador de Posição de Conteúdo 4">
            <a:extLst>
              <a:ext uri="{FF2B5EF4-FFF2-40B4-BE49-F238E27FC236}">
                <a16:creationId xmlns:a16="http://schemas.microsoft.com/office/drawing/2014/main" id="{48C066AF-BAE0-CCD1-5CF0-325B6D6EB86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44" b="71087" l="758" r="98052">
                        <a14:foregroundMark x1="47088" y1="66768" x2="58009" y2="58970"/>
                        <a14:foregroundMark x1="58009" y1="58970" x2="50433" y2="54914"/>
                        <a14:foregroundMark x1="50433" y1="54914" x2="47511" y2="48830"/>
                        <a14:foregroundMark x1="47511" y1="48830" x2="62662" y2="26781"/>
                        <a14:foregroundMark x1="62662" y1="26781" x2="47727" y2="19293"/>
                        <a14:foregroundMark x1="47727" y1="19293" x2="33983" y2="19137"/>
                        <a14:foregroundMark x1="33983" y1="19137" x2="54870" y2="14301"/>
                        <a14:foregroundMark x1="54870" y1="14301" x2="35065" y2="17161"/>
                        <a14:foregroundMark x1="45671" y1="30265" x2="37662" y2="42902"/>
                        <a14:foregroundMark x1="37662" y1="42902" x2="38203" y2="36869"/>
                        <a14:foregroundMark x1="38203" y1="36869" x2="50974" y2="53562"/>
                        <a14:foregroundMark x1="50974" y1="53562" x2="50758" y2="45970"/>
                        <a14:foregroundMark x1="34307" y1="50390" x2="38203" y2="65835"/>
                        <a14:foregroundMark x1="38203" y1="65835" x2="25649" y2="68955"/>
                        <a14:foregroundMark x1="25649" y1="68955" x2="96104" y2="52106"/>
                        <a14:foregroundMark x1="96104" y1="52106" x2="87662" y2="11076"/>
                        <a14:foregroundMark x1="87662" y1="11076" x2="98268" y2="20125"/>
                        <a14:foregroundMark x1="98268" y1="20125" x2="94805" y2="5356"/>
                        <a14:foregroundMark x1="94805" y1="5356" x2="7684" y2="1092"/>
                        <a14:foregroundMark x1="7684" y1="1092" x2="22403" y2="1560"/>
                        <a14:foregroundMark x1="22403" y1="1560" x2="22727" y2="8372"/>
                        <a14:foregroundMark x1="22727" y1="8372" x2="44264" y2="14249"/>
                        <a14:foregroundMark x1="44264" y1="14249" x2="67316" y2="15341"/>
                        <a14:foregroundMark x1="67316" y1="15341" x2="25758" y2="21009"/>
                        <a14:foregroundMark x1="25758" y1="21009" x2="36147" y2="16797"/>
                        <a14:foregroundMark x1="16558" y1="20229" x2="20130" y2="44982"/>
                        <a14:foregroundMark x1="20130" y1="44982" x2="23593" y2="29641"/>
                        <a14:foregroundMark x1="23593" y1="29641" x2="36255" y2="30889"/>
                        <a14:foregroundMark x1="36255" y1="30889" x2="45238" y2="23349"/>
                        <a14:foregroundMark x1="33009" y1="21789" x2="14610" y2="42122"/>
                        <a14:foregroundMark x1="14610" y1="42122" x2="6926" y2="24805"/>
                        <a14:foregroundMark x1="6926" y1="24805" x2="8874" y2="8580"/>
                        <a14:foregroundMark x1="8225" y1="3016" x2="6061" y2="9880"/>
                        <a14:foregroundMark x1="6061" y1="9880" x2="7035" y2="3016"/>
                        <a14:foregroundMark x1="6277" y1="2028" x2="7684" y2="10816"/>
                        <a14:foregroundMark x1="6818" y1="4784" x2="3139" y2="25169"/>
                        <a14:foregroundMark x1="89935" y1="20021" x2="97619" y2="28705"/>
                        <a14:foregroundMark x1="97619" y1="28705" x2="98268" y2="32813"/>
                        <a14:foregroundMark x1="85823" y1="69527" x2="71502" y2="69557"/>
                        <a14:foregroundMark x1="59307" y1="70307" x2="5628" y2="68747"/>
                        <a14:foregroundMark x1="5628" y1="68747" x2="5628" y2="68747"/>
                        <a14:foregroundMark x1="4221" y1="69527" x2="13095" y2="69111"/>
                        <a14:foregroundMark x1="10281" y1="70203" x2="19048" y2="69787"/>
                        <a14:foregroundMark x1="22294" y1="69891" x2="41342" y2="69371"/>
                        <a14:foregroundMark x1="41342" y1="69371" x2="43398" y2="69423"/>
                        <a14:foregroundMark x1="41991" y1="70203" x2="758" y2="70359"/>
                        <a14:foregroundMark x1="87338" y1="69995" x2="98052" y2="69579"/>
                        <a14:foregroundMark x1="97403" y1="69891" x2="86472" y2="71087"/>
                        <a14:foregroundMark x1="43615" y1="66563" x2="43615" y2="66563"/>
                        <a14:foregroundMark x1="42965" y1="66667" x2="53571" y2="66407"/>
                        <a14:foregroundMark x1="54545" y1="66459" x2="49892" y2="66407"/>
                        <a14:foregroundMark x1="49675" y1="66667" x2="53355" y2="66563"/>
                        <a14:foregroundMark x1="54437" y1="66667" x2="52814" y2="66667"/>
                        <a14:foregroundMark x1="66991" y1="69891" x2="66991" y2="69891"/>
                        <a14:foregroundMark x1="67208" y1="69423" x2="67208" y2="69423"/>
                        <a14:foregroundMark x1="67208" y1="69579" x2="66991" y2="69683"/>
                        <a14:foregroundMark x1="53392" y1="69530" x2="52597" y2="69527"/>
                        <a14:foregroundMark x1="66342" y1="69579" x2="64014" y2="69570"/>
                        <a14:foregroundMark x1="55411" y1="70099" x2="55411" y2="70099"/>
                        <a14:foregroundMark x1="63312" y1="69579" x2="62338" y2="69683"/>
                        <a14:foregroundMark x1="61255" y1="69787" x2="57468" y2="69891"/>
                        <a14:foregroundMark x1="54221" y1="69891" x2="62121" y2="69683"/>
                        <a14:foregroundMark x1="58442" y1="69579" x2="59091" y2="69527"/>
                        <a14:foregroundMark x1="68182" y1="69787" x2="68182" y2="69787"/>
                        <a14:foregroundMark x1="69048" y1="69683" x2="69048" y2="69683"/>
                        <a14:foregroundMark x1="68615" y1="69787" x2="68615" y2="69787"/>
                        <a14:foregroundMark x1="69264" y1="69787" x2="68615" y2="69683"/>
                        <a14:backgroundMark x1="45179" y1="67341" x2="54476" y2="68791"/>
                        <a14:backgroundMark x1="65503" y1="68943" x2="68723" y2="68955"/>
                        <a14:backgroundMark x1="59993" y1="68774" x2="65043" y2="68799"/>
                        <a14:backgroundMark x1="54437" y1="68747" x2="59409" y2="68771"/>
                        <a14:backgroundMark x1="65043" y1="68799" x2="61255" y2="68799"/>
                        <a14:backgroundMark x1="42857" y1="67083" x2="42424" y2="66875"/>
                        <a14:backgroundMark x1="42857" y1="66875" x2="42857" y2="66979"/>
                        <a14:backgroundMark x1="69589" y1="68539" x2="69372" y2="68903"/>
                        <a14:backgroundMark x1="69805" y1="68643" x2="69589" y2="69319"/>
                        <a14:backgroundMark x1="69264" y1="70307" x2="70022" y2="70203"/>
                      </a14:backgroundRemoval>
                    </a14:imgEffect>
                  </a14:imgLayer>
                </a14:imgProps>
              </a:ext>
              <a:ext uri="{28A0092B-C50C-407E-A947-70E740481C1C}">
                <a14:useLocalDpi xmlns:a14="http://schemas.microsoft.com/office/drawing/2010/main" val="0"/>
              </a:ext>
            </a:extLst>
          </a:blip>
          <a:srcRect l="5424" r="3832" b="29714"/>
          <a:stretch/>
        </p:blipFill>
        <p:spPr>
          <a:xfrm>
            <a:off x="7896224" y="1"/>
            <a:ext cx="4254414" cy="6858000"/>
          </a:xfrm>
          <a:prstGeom prst="rect">
            <a:avLst/>
          </a:prstGeom>
        </p:spPr>
      </p:pic>
      <p:pic>
        <p:nvPicPr>
          <p:cNvPr id="7" name="Marcador de Posição de Conteúdo 4">
            <a:extLst>
              <a:ext uri="{FF2B5EF4-FFF2-40B4-BE49-F238E27FC236}">
                <a16:creationId xmlns:a16="http://schemas.microsoft.com/office/drawing/2014/main" id="{198BA90E-D7D8-E873-C43D-52AFFE110EC4}"/>
              </a:ext>
            </a:extLst>
          </p:cNvPr>
          <p:cNvPicPr>
            <a:picLocks noChangeAspect="1"/>
          </p:cNvPicPr>
          <p:nvPr/>
        </p:nvPicPr>
        <p:blipFill rotWithShape="1">
          <a:blip r:embed="rId3">
            <a:extLst>
              <a:ext uri="{28A0092B-C50C-407E-A947-70E740481C1C}">
                <a14:useLocalDpi xmlns:a14="http://schemas.microsoft.com/office/drawing/2010/main" val="0"/>
              </a:ext>
            </a:extLst>
          </a:blip>
          <a:srcRect l="37459" t="71447" b="13341"/>
          <a:stretch/>
        </p:blipFill>
        <p:spPr>
          <a:xfrm>
            <a:off x="4590073" y="4044875"/>
            <a:ext cx="2960644" cy="1498676"/>
          </a:xfrm>
          <a:prstGeom prst="rect">
            <a:avLst/>
          </a:prstGeom>
        </p:spPr>
      </p:pic>
      <p:cxnSp>
        <p:nvCxnSpPr>
          <p:cNvPr id="6" name="Conexão: Ângulo Reto 5">
            <a:extLst>
              <a:ext uri="{FF2B5EF4-FFF2-40B4-BE49-F238E27FC236}">
                <a16:creationId xmlns:a16="http://schemas.microsoft.com/office/drawing/2014/main" id="{B25374E6-C293-394A-7509-79043A77D23B}"/>
              </a:ext>
            </a:extLst>
          </p:cNvPr>
          <p:cNvCxnSpPr>
            <a:cxnSpLocks/>
          </p:cNvCxnSpPr>
          <p:nvPr/>
        </p:nvCxnSpPr>
        <p:spPr>
          <a:xfrm>
            <a:off x="6096000" y="4044875"/>
            <a:ext cx="2628900" cy="2365450"/>
          </a:xfrm>
          <a:prstGeom prst="bentConnector3">
            <a:avLst>
              <a:gd name="adj1" fmla="val 6123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5" name="Retângulo 14">
            <a:extLst>
              <a:ext uri="{FF2B5EF4-FFF2-40B4-BE49-F238E27FC236}">
                <a16:creationId xmlns:a16="http://schemas.microsoft.com/office/drawing/2014/main" id="{7FA38CF6-3897-AC13-3595-510D0C9B72A5}"/>
              </a:ext>
            </a:extLst>
          </p:cNvPr>
          <p:cNvSpPr/>
          <p:nvPr/>
        </p:nvSpPr>
        <p:spPr>
          <a:xfrm>
            <a:off x="8198416" y="1171575"/>
            <a:ext cx="3739016" cy="353063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arcador de Posição do Número do Diapositivo 18">
            <a:extLst>
              <a:ext uri="{FF2B5EF4-FFF2-40B4-BE49-F238E27FC236}">
                <a16:creationId xmlns:a16="http://schemas.microsoft.com/office/drawing/2014/main" id="{5CE959D1-128B-26E1-80AC-70EE9D3933F2}"/>
              </a:ext>
            </a:extLst>
          </p:cNvPr>
          <p:cNvSpPr>
            <a:spLocks noGrp="1"/>
          </p:cNvSpPr>
          <p:nvPr>
            <p:ph type="sldNum" sz="quarter" idx="12"/>
          </p:nvPr>
        </p:nvSpPr>
        <p:spPr/>
        <p:txBody>
          <a:bodyPr/>
          <a:lstStyle/>
          <a:p>
            <a:fld id="{6ADD9E23-0557-4D7D-A77C-8EC73AB41FF6}" type="slidenum">
              <a:rPr lang="pt-PT" smtClean="0"/>
              <a:t>25</a:t>
            </a:fld>
            <a:endParaRPr lang="pt-PT"/>
          </a:p>
        </p:txBody>
      </p:sp>
      <p:sp>
        <p:nvSpPr>
          <p:cNvPr id="20" name="Retângulo 19">
            <a:extLst>
              <a:ext uri="{FF2B5EF4-FFF2-40B4-BE49-F238E27FC236}">
                <a16:creationId xmlns:a16="http://schemas.microsoft.com/office/drawing/2014/main" id="{5AE07FB5-0B65-26A0-F984-B421A388A9D8}"/>
              </a:ext>
            </a:extLst>
          </p:cNvPr>
          <p:cNvSpPr/>
          <p:nvPr/>
        </p:nvSpPr>
        <p:spPr>
          <a:xfrm>
            <a:off x="2733675" y="5543551"/>
            <a:ext cx="1950017" cy="13144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98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28E17F54-AFEA-B9A3-F67E-D73929858756}"/>
              </a:ext>
            </a:extLst>
          </p:cNvPr>
          <p:cNvPicPr>
            <a:picLocks noChangeAspect="1"/>
          </p:cNvPicPr>
          <p:nvPr/>
        </p:nvPicPr>
        <p:blipFill rotWithShape="1">
          <a:blip r:embed="rId3">
            <a:extLst>
              <a:ext uri="{28A0092B-C50C-407E-A947-70E740481C1C}">
                <a14:useLocalDpi xmlns:a14="http://schemas.microsoft.com/office/drawing/2010/main" val="0"/>
              </a:ext>
            </a:extLst>
          </a:blip>
          <a:srcRect t="71447"/>
          <a:stretch/>
        </p:blipFill>
        <p:spPr>
          <a:xfrm>
            <a:off x="2816792" y="4044875"/>
            <a:ext cx="4733925" cy="2813125"/>
          </a:xfrm>
          <a:prstGeom prst="rect">
            <a:avLst/>
          </a:prstGeom>
        </p:spPr>
      </p:pic>
      <p:sp>
        <p:nvSpPr>
          <p:cNvPr id="2" name="Título 1">
            <a:extLst>
              <a:ext uri="{FF2B5EF4-FFF2-40B4-BE49-F238E27FC236}">
                <a16:creationId xmlns:a16="http://schemas.microsoft.com/office/drawing/2014/main" id="{A60E0B58-A25C-1C0A-1638-CEAF699B5733}"/>
              </a:ext>
            </a:extLst>
          </p:cNvPr>
          <p:cNvSpPr>
            <a:spLocks noGrp="1"/>
          </p:cNvSpPr>
          <p:nvPr>
            <p:ph type="title"/>
          </p:nvPr>
        </p:nvSpPr>
        <p:spPr>
          <a:xfrm>
            <a:off x="838200" y="365125"/>
            <a:ext cx="7058024" cy="1325563"/>
          </a:xfrm>
        </p:spPr>
        <p:txBody>
          <a:bodyPr/>
          <a:lstStyle/>
          <a:p>
            <a:r>
              <a:rPr lang="en-US" dirty="0"/>
              <a:t>Custom Encoder</a:t>
            </a:r>
          </a:p>
        </p:txBody>
      </p:sp>
      <p:sp>
        <p:nvSpPr>
          <p:cNvPr id="3" name="Marcador de Posição de Conteúdo 2">
            <a:extLst>
              <a:ext uri="{FF2B5EF4-FFF2-40B4-BE49-F238E27FC236}">
                <a16:creationId xmlns:a16="http://schemas.microsoft.com/office/drawing/2014/main" id="{B62C2CEF-B70F-1FA1-2B97-57E624D899D4}"/>
              </a:ext>
            </a:extLst>
          </p:cNvPr>
          <p:cNvSpPr>
            <a:spLocks noGrp="1"/>
          </p:cNvSpPr>
          <p:nvPr>
            <p:ph idx="1"/>
          </p:nvPr>
        </p:nvSpPr>
        <p:spPr>
          <a:xfrm>
            <a:off x="838200" y="1825625"/>
            <a:ext cx="7058024" cy="4351338"/>
          </a:xfrm>
        </p:spPr>
        <p:txBody>
          <a:bodyPr/>
          <a:lstStyle/>
          <a:p>
            <a:r>
              <a:rPr lang="en-US" dirty="0"/>
              <a:t>Dual encoder models.</a:t>
            </a:r>
          </a:p>
          <a:p>
            <a:pPr lvl="1"/>
            <a:r>
              <a:rPr lang="en-US" dirty="0"/>
              <a:t>Encode a different type of image.</a:t>
            </a:r>
          </a:p>
          <a:p>
            <a:pPr lvl="1"/>
            <a:r>
              <a:rPr lang="en-US" dirty="0"/>
              <a:t>A loop was required to encode multiple labels images per sheet</a:t>
            </a:r>
          </a:p>
          <a:p>
            <a:r>
              <a:rPr lang="en-US" dirty="0"/>
              <a:t>INPUT : </a:t>
            </a:r>
            <a:br>
              <a:rPr lang="en-US" dirty="0"/>
            </a:br>
            <a:r>
              <a:rPr lang="en-US" dirty="0" err="1"/>
              <a:t>Pixel_Values</a:t>
            </a:r>
            <a:r>
              <a:rPr lang="en-US" dirty="0"/>
              <a:t>=</a:t>
            </a:r>
            <a:br>
              <a:rPr lang="en-US" dirty="0"/>
            </a:br>
            <a:r>
              <a:rPr lang="en-US" dirty="0"/>
              <a:t>{Batch, Color_#, H, W}</a:t>
            </a:r>
          </a:p>
        </p:txBody>
      </p:sp>
      <p:pic>
        <p:nvPicPr>
          <p:cNvPr id="4" name="Marcador de Posição de Conteúdo 4">
            <a:extLst>
              <a:ext uri="{FF2B5EF4-FFF2-40B4-BE49-F238E27FC236}">
                <a16:creationId xmlns:a16="http://schemas.microsoft.com/office/drawing/2014/main" id="{48C066AF-BAE0-CCD1-5CF0-325B6D6EB86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44" b="71087" l="758" r="98052">
                        <a14:foregroundMark x1="47088" y1="66768" x2="58009" y2="58970"/>
                        <a14:foregroundMark x1="58009" y1="58970" x2="50433" y2="54914"/>
                        <a14:foregroundMark x1="50433" y1="54914" x2="47511" y2="48830"/>
                        <a14:foregroundMark x1="47511" y1="48830" x2="62662" y2="26781"/>
                        <a14:foregroundMark x1="62662" y1="26781" x2="47727" y2="19293"/>
                        <a14:foregroundMark x1="47727" y1="19293" x2="33983" y2="19137"/>
                        <a14:foregroundMark x1="33983" y1="19137" x2="54870" y2="14301"/>
                        <a14:foregroundMark x1="54870" y1="14301" x2="35065" y2="17161"/>
                        <a14:foregroundMark x1="45671" y1="30265" x2="37662" y2="42902"/>
                        <a14:foregroundMark x1="37662" y1="42902" x2="38203" y2="36869"/>
                        <a14:foregroundMark x1="38203" y1="36869" x2="50974" y2="53562"/>
                        <a14:foregroundMark x1="50974" y1="53562" x2="50758" y2="45970"/>
                        <a14:foregroundMark x1="34307" y1="50390" x2="38203" y2="65835"/>
                        <a14:foregroundMark x1="38203" y1="65835" x2="25649" y2="68955"/>
                        <a14:foregroundMark x1="25649" y1="68955" x2="96104" y2="52106"/>
                        <a14:foregroundMark x1="96104" y1="52106" x2="87662" y2="11076"/>
                        <a14:foregroundMark x1="87662" y1="11076" x2="98268" y2="20125"/>
                        <a14:foregroundMark x1="98268" y1="20125" x2="94805" y2="5356"/>
                        <a14:foregroundMark x1="94805" y1="5356" x2="7684" y2="1092"/>
                        <a14:foregroundMark x1="7684" y1="1092" x2="22403" y2="1560"/>
                        <a14:foregroundMark x1="22403" y1="1560" x2="22727" y2="8372"/>
                        <a14:foregroundMark x1="22727" y1="8372" x2="44264" y2="14249"/>
                        <a14:foregroundMark x1="44264" y1="14249" x2="67316" y2="15341"/>
                        <a14:foregroundMark x1="67316" y1="15341" x2="25758" y2="21009"/>
                        <a14:foregroundMark x1="25758" y1="21009" x2="36147" y2="16797"/>
                        <a14:foregroundMark x1="16558" y1="20229" x2="20130" y2="44982"/>
                        <a14:foregroundMark x1="20130" y1="44982" x2="23593" y2="29641"/>
                        <a14:foregroundMark x1="23593" y1="29641" x2="36255" y2="30889"/>
                        <a14:foregroundMark x1="36255" y1="30889" x2="45238" y2="23349"/>
                        <a14:foregroundMark x1="33009" y1="21789" x2="14610" y2="42122"/>
                        <a14:foregroundMark x1="14610" y1="42122" x2="6926" y2="24805"/>
                        <a14:foregroundMark x1="6926" y1="24805" x2="8874" y2="8580"/>
                        <a14:foregroundMark x1="8225" y1="3016" x2="6061" y2="9880"/>
                        <a14:foregroundMark x1="6061" y1="9880" x2="7035" y2="3016"/>
                        <a14:foregroundMark x1="6277" y1="2028" x2="7684" y2="10816"/>
                        <a14:foregroundMark x1="6818" y1="4784" x2="3139" y2="25169"/>
                        <a14:foregroundMark x1="89935" y1="20021" x2="97619" y2="28705"/>
                        <a14:foregroundMark x1="97619" y1="28705" x2="98268" y2="32813"/>
                        <a14:foregroundMark x1="85823" y1="69527" x2="71502" y2="69557"/>
                        <a14:foregroundMark x1="59307" y1="70307" x2="5628" y2="68747"/>
                        <a14:foregroundMark x1="5628" y1="68747" x2="5628" y2="68747"/>
                        <a14:foregroundMark x1="4221" y1="69527" x2="13095" y2="69111"/>
                        <a14:foregroundMark x1="10281" y1="70203" x2="19048" y2="69787"/>
                        <a14:foregroundMark x1="22294" y1="69891" x2="41342" y2="69371"/>
                        <a14:foregroundMark x1="41342" y1="69371" x2="43398" y2="69423"/>
                        <a14:foregroundMark x1="41991" y1="70203" x2="758" y2="70359"/>
                        <a14:foregroundMark x1="87338" y1="69995" x2="98052" y2="69579"/>
                        <a14:foregroundMark x1="97403" y1="69891" x2="86472" y2="71087"/>
                        <a14:foregroundMark x1="43615" y1="66563" x2="43615" y2="66563"/>
                        <a14:foregroundMark x1="42965" y1="66667" x2="53571" y2="66407"/>
                        <a14:foregroundMark x1="54545" y1="66459" x2="49892" y2="66407"/>
                        <a14:foregroundMark x1="49675" y1="66667" x2="53355" y2="66563"/>
                        <a14:foregroundMark x1="54437" y1="66667" x2="52814" y2="66667"/>
                        <a14:foregroundMark x1="66991" y1="69891" x2="66991" y2="69891"/>
                        <a14:foregroundMark x1="67208" y1="69423" x2="67208" y2="69423"/>
                        <a14:foregroundMark x1="67208" y1="69579" x2="66991" y2="69683"/>
                        <a14:foregroundMark x1="53392" y1="69530" x2="52597" y2="69527"/>
                        <a14:foregroundMark x1="66342" y1="69579" x2="64014" y2="69570"/>
                        <a14:foregroundMark x1="55411" y1="70099" x2="55411" y2="70099"/>
                        <a14:foregroundMark x1="63312" y1="69579" x2="62338" y2="69683"/>
                        <a14:foregroundMark x1="61255" y1="69787" x2="57468" y2="69891"/>
                        <a14:foregroundMark x1="54221" y1="69891" x2="62121" y2="69683"/>
                        <a14:foregroundMark x1="58442" y1="69579" x2="59091" y2="69527"/>
                        <a14:foregroundMark x1="68182" y1="69787" x2="68182" y2="69787"/>
                        <a14:foregroundMark x1="69048" y1="69683" x2="69048" y2="69683"/>
                        <a14:foregroundMark x1="68615" y1="69787" x2="68615" y2="69787"/>
                        <a14:foregroundMark x1="69264" y1="69787" x2="68615" y2="69683"/>
                        <a14:backgroundMark x1="45179" y1="67341" x2="54476" y2="68791"/>
                        <a14:backgroundMark x1="65503" y1="68943" x2="68723" y2="68955"/>
                        <a14:backgroundMark x1="59993" y1="68774" x2="65043" y2="68799"/>
                        <a14:backgroundMark x1="54437" y1="68747" x2="59409" y2="68771"/>
                        <a14:backgroundMark x1="65043" y1="68799" x2="61255" y2="68799"/>
                        <a14:backgroundMark x1="42857" y1="67083" x2="42424" y2="66875"/>
                        <a14:backgroundMark x1="42857" y1="66875" x2="42857" y2="66979"/>
                        <a14:backgroundMark x1="69589" y1="68539" x2="69372" y2="68903"/>
                        <a14:backgroundMark x1="69805" y1="68643" x2="69589" y2="69319"/>
                        <a14:backgroundMark x1="69264" y1="70307" x2="70022" y2="70203"/>
                      </a14:backgroundRemoval>
                    </a14:imgEffect>
                  </a14:imgLayer>
                </a14:imgProps>
              </a:ext>
              <a:ext uri="{28A0092B-C50C-407E-A947-70E740481C1C}">
                <a14:useLocalDpi xmlns:a14="http://schemas.microsoft.com/office/drawing/2010/main" val="0"/>
              </a:ext>
            </a:extLst>
          </a:blip>
          <a:srcRect l="5424" r="3832" b="29714"/>
          <a:stretch/>
        </p:blipFill>
        <p:spPr>
          <a:xfrm>
            <a:off x="7896224" y="1"/>
            <a:ext cx="4254414" cy="6858000"/>
          </a:xfrm>
          <a:prstGeom prst="rect">
            <a:avLst/>
          </a:prstGeom>
        </p:spPr>
      </p:pic>
      <p:pic>
        <p:nvPicPr>
          <p:cNvPr id="7" name="Marcador de Posição de Conteúdo 4">
            <a:extLst>
              <a:ext uri="{FF2B5EF4-FFF2-40B4-BE49-F238E27FC236}">
                <a16:creationId xmlns:a16="http://schemas.microsoft.com/office/drawing/2014/main" id="{198BA90E-D7D8-E873-C43D-52AFFE110EC4}"/>
              </a:ext>
            </a:extLst>
          </p:cNvPr>
          <p:cNvPicPr>
            <a:picLocks noChangeAspect="1"/>
          </p:cNvPicPr>
          <p:nvPr/>
        </p:nvPicPr>
        <p:blipFill rotWithShape="1">
          <a:blip r:embed="rId3">
            <a:extLst>
              <a:ext uri="{28A0092B-C50C-407E-A947-70E740481C1C}">
                <a14:useLocalDpi xmlns:a14="http://schemas.microsoft.com/office/drawing/2010/main" val="0"/>
              </a:ext>
            </a:extLst>
          </a:blip>
          <a:srcRect l="37459" t="71447" b="13341"/>
          <a:stretch/>
        </p:blipFill>
        <p:spPr>
          <a:xfrm>
            <a:off x="4590073" y="4044875"/>
            <a:ext cx="2960644" cy="1498676"/>
          </a:xfrm>
          <a:prstGeom prst="rect">
            <a:avLst/>
          </a:prstGeom>
        </p:spPr>
      </p:pic>
      <p:cxnSp>
        <p:nvCxnSpPr>
          <p:cNvPr id="6" name="Conexão: Ângulo Reto 5">
            <a:extLst>
              <a:ext uri="{FF2B5EF4-FFF2-40B4-BE49-F238E27FC236}">
                <a16:creationId xmlns:a16="http://schemas.microsoft.com/office/drawing/2014/main" id="{B25374E6-C293-394A-7509-79043A77D23B}"/>
              </a:ext>
            </a:extLst>
          </p:cNvPr>
          <p:cNvCxnSpPr>
            <a:cxnSpLocks/>
          </p:cNvCxnSpPr>
          <p:nvPr/>
        </p:nvCxnSpPr>
        <p:spPr>
          <a:xfrm>
            <a:off x="6096000" y="4044875"/>
            <a:ext cx="2628900" cy="2365450"/>
          </a:xfrm>
          <a:prstGeom prst="bentConnector3">
            <a:avLst>
              <a:gd name="adj1" fmla="val 6123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8" name="Retângulo 7">
            <a:extLst>
              <a:ext uri="{FF2B5EF4-FFF2-40B4-BE49-F238E27FC236}">
                <a16:creationId xmlns:a16="http://schemas.microsoft.com/office/drawing/2014/main" id="{F1CE3D80-6D9C-3992-F76D-88BE69C37BAC}"/>
              </a:ext>
            </a:extLst>
          </p:cNvPr>
          <p:cNvSpPr/>
          <p:nvPr/>
        </p:nvSpPr>
        <p:spPr>
          <a:xfrm>
            <a:off x="8012352" y="5227600"/>
            <a:ext cx="4041208" cy="149867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tângulo 8">
            <a:extLst>
              <a:ext uri="{FF2B5EF4-FFF2-40B4-BE49-F238E27FC236}">
                <a16:creationId xmlns:a16="http://schemas.microsoft.com/office/drawing/2014/main" id="{4386E68A-0D10-86E6-709A-FF1677831843}"/>
              </a:ext>
            </a:extLst>
          </p:cNvPr>
          <p:cNvSpPr/>
          <p:nvPr/>
        </p:nvSpPr>
        <p:spPr>
          <a:xfrm>
            <a:off x="4731969" y="3927325"/>
            <a:ext cx="2867025" cy="89467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tângulo 15">
            <a:extLst>
              <a:ext uri="{FF2B5EF4-FFF2-40B4-BE49-F238E27FC236}">
                <a16:creationId xmlns:a16="http://schemas.microsoft.com/office/drawing/2014/main" id="{D5AB7634-1FE5-3BA4-95EC-F8D14DFB68E6}"/>
              </a:ext>
            </a:extLst>
          </p:cNvPr>
          <p:cNvSpPr/>
          <p:nvPr/>
        </p:nvSpPr>
        <p:spPr>
          <a:xfrm>
            <a:off x="1120173" y="3834581"/>
            <a:ext cx="3328655" cy="98741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arcador de Posição do Número do Diapositivo 18">
            <a:extLst>
              <a:ext uri="{FF2B5EF4-FFF2-40B4-BE49-F238E27FC236}">
                <a16:creationId xmlns:a16="http://schemas.microsoft.com/office/drawing/2014/main" id="{5CE959D1-128B-26E1-80AC-70EE9D3933F2}"/>
              </a:ext>
            </a:extLst>
          </p:cNvPr>
          <p:cNvSpPr>
            <a:spLocks noGrp="1"/>
          </p:cNvSpPr>
          <p:nvPr>
            <p:ph type="sldNum" sz="quarter" idx="12"/>
          </p:nvPr>
        </p:nvSpPr>
        <p:spPr/>
        <p:txBody>
          <a:bodyPr/>
          <a:lstStyle/>
          <a:p>
            <a:fld id="{6ADD9E23-0557-4D7D-A77C-8EC73AB41FF6}" type="slidenum">
              <a:rPr lang="pt-PT" smtClean="0"/>
              <a:t>26</a:t>
            </a:fld>
            <a:endParaRPr lang="pt-PT"/>
          </a:p>
        </p:txBody>
      </p:sp>
    </p:spTree>
    <p:extLst>
      <p:ext uri="{BB962C8B-B14F-4D97-AF65-F5344CB8AC3E}">
        <p14:creationId xmlns:p14="http://schemas.microsoft.com/office/powerpoint/2010/main" val="1825327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a:extLst>
              <a:ext uri="{FF2B5EF4-FFF2-40B4-BE49-F238E27FC236}">
                <a16:creationId xmlns:a16="http://schemas.microsoft.com/office/drawing/2014/main" id="{28E17F54-AFEA-B9A3-F67E-D73929858756}"/>
              </a:ext>
            </a:extLst>
          </p:cNvPr>
          <p:cNvPicPr>
            <a:picLocks noChangeAspect="1"/>
          </p:cNvPicPr>
          <p:nvPr/>
        </p:nvPicPr>
        <p:blipFill rotWithShape="1">
          <a:blip r:embed="rId3">
            <a:extLst>
              <a:ext uri="{28A0092B-C50C-407E-A947-70E740481C1C}">
                <a14:useLocalDpi xmlns:a14="http://schemas.microsoft.com/office/drawing/2010/main" val="0"/>
              </a:ext>
            </a:extLst>
          </a:blip>
          <a:srcRect t="71447"/>
          <a:stretch/>
        </p:blipFill>
        <p:spPr>
          <a:xfrm>
            <a:off x="2816792" y="4044875"/>
            <a:ext cx="4733925" cy="2813125"/>
          </a:xfrm>
          <a:prstGeom prst="rect">
            <a:avLst/>
          </a:prstGeom>
        </p:spPr>
      </p:pic>
      <p:sp>
        <p:nvSpPr>
          <p:cNvPr id="2" name="Título 1">
            <a:extLst>
              <a:ext uri="{FF2B5EF4-FFF2-40B4-BE49-F238E27FC236}">
                <a16:creationId xmlns:a16="http://schemas.microsoft.com/office/drawing/2014/main" id="{A60E0B58-A25C-1C0A-1638-CEAF699B5733}"/>
              </a:ext>
            </a:extLst>
          </p:cNvPr>
          <p:cNvSpPr>
            <a:spLocks noGrp="1"/>
          </p:cNvSpPr>
          <p:nvPr>
            <p:ph type="title"/>
          </p:nvPr>
        </p:nvSpPr>
        <p:spPr>
          <a:xfrm>
            <a:off x="838200" y="365125"/>
            <a:ext cx="7058024" cy="1325563"/>
          </a:xfrm>
        </p:spPr>
        <p:txBody>
          <a:bodyPr/>
          <a:lstStyle/>
          <a:p>
            <a:r>
              <a:rPr lang="en-US" dirty="0"/>
              <a:t>Custom Encoder</a:t>
            </a:r>
          </a:p>
        </p:txBody>
      </p:sp>
      <p:sp>
        <p:nvSpPr>
          <p:cNvPr id="3" name="Marcador de Posição de Conteúdo 2">
            <a:extLst>
              <a:ext uri="{FF2B5EF4-FFF2-40B4-BE49-F238E27FC236}">
                <a16:creationId xmlns:a16="http://schemas.microsoft.com/office/drawing/2014/main" id="{B62C2CEF-B70F-1FA1-2B97-57E624D899D4}"/>
              </a:ext>
            </a:extLst>
          </p:cNvPr>
          <p:cNvSpPr>
            <a:spLocks noGrp="1"/>
          </p:cNvSpPr>
          <p:nvPr>
            <p:ph idx="1"/>
          </p:nvPr>
        </p:nvSpPr>
        <p:spPr>
          <a:xfrm>
            <a:off x="838200" y="1825625"/>
            <a:ext cx="7058024" cy="4351338"/>
          </a:xfrm>
        </p:spPr>
        <p:txBody>
          <a:bodyPr/>
          <a:lstStyle/>
          <a:p>
            <a:r>
              <a:rPr lang="en-US" dirty="0"/>
              <a:t>Dual encoder models.</a:t>
            </a:r>
          </a:p>
          <a:p>
            <a:pPr lvl="1"/>
            <a:r>
              <a:rPr lang="en-US" dirty="0"/>
              <a:t>Encode a different type of image.</a:t>
            </a:r>
          </a:p>
          <a:p>
            <a:pPr lvl="1"/>
            <a:r>
              <a:rPr lang="en-US" dirty="0"/>
              <a:t>A loop was required to encode multiple labels images per sheet</a:t>
            </a:r>
          </a:p>
          <a:p>
            <a:r>
              <a:rPr lang="en-US" dirty="0"/>
              <a:t>INPUT : </a:t>
            </a:r>
            <a:br>
              <a:rPr lang="en-US" dirty="0"/>
            </a:br>
            <a:r>
              <a:rPr lang="en-US" dirty="0" err="1"/>
              <a:t>Pixel_Values</a:t>
            </a:r>
            <a:r>
              <a:rPr lang="en-US" dirty="0"/>
              <a:t>=</a:t>
            </a:r>
            <a:br>
              <a:rPr lang="en-US" dirty="0"/>
            </a:br>
            <a:r>
              <a:rPr lang="en-US" dirty="0"/>
              <a:t>{Batch, Color_#, H, W}</a:t>
            </a:r>
          </a:p>
        </p:txBody>
      </p:sp>
      <p:pic>
        <p:nvPicPr>
          <p:cNvPr id="4" name="Marcador de Posição de Conteúdo 4">
            <a:extLst>
              <a:ext uri="{FF2B5EF4-FFF2-40B4-BE49-F238E27FC236}">
                <a16:creationId xmlns:a16="http://schemas.microsoft.com/office/drawing/2014/main" id="{48C066AF-BAE0-CCD1-5CF0-325B6D6EB86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44" b="71087" l="758" r="98052">
                        <a14:foregroundMark x1="47088" y1="66768" x2="58009" y2="58970"/>
                        <a14:foregroundMark x1="58009" y1="58970" x2="50433" y2="54914"/>
                        <a14:foregroundMark x1="50433" y1="54914" x2="47511" y2="48830"/>
                        <a14:foregroundMark x1="47511" y1="48830" x2="62662" y2="26781"/>
                        <a14:foregroundMark x1="62662" y1="26781" x2="47727" y2="19293"/>
                        <a14:foregroundMark x1="47727" y1="19293" x2="33983" y2="19137"/>
                        <a14:foregroundMark x1="33983" y1="19137" x2="54870" y2="14301"/>
                        <a14:foregroundMark x1="54870" y1="14301" x2="35065" y2="17161"/>
                        <a14:foregroundMark x1="45671" y1="30265" x2="37662" y2="42902"/>
                        <a14:foregroundMark x1="37662" y1="42902" x2="38203" y2="36869"/>
                        <a14:foregroundMark x1="38203" y1="36869" x2="50974" y2="53562"/>
                        <a14:foregroundMark x1="50974" y1="53562" x2="50758" y2="45970"/>
                        <a14:foregroundMark x1="34307" y1="50390" x2="38203" y2="65835"/>
                        <a14:foregroundMark x1="38203" y1="65835" x2="25649" y2="68955"/>
                        <a14:foregroundMark x1="25649" y1="68955" x2="96104" y2="52106"/>
                        <a14:foregroundMark x1="96104" y1="52106" x2="87662" y2="11076"/>
                        <a14:foregroundMark x1="87662" y1="11076" x2="98268" y2="20125"/>
                        <a14:foregroundMark x1="98268" y1="20125" x2="94805" y2="5356"/>
                        <a14:foregroundMark x1="94805" y1="5356" x2="7684" y2="1092"/>
                        <a14:foregroundMark x1="7684" y1="1092" x2="22403" y2="1560"/>
                        <a14:foregroundMark x1="22403" y1="1560" x2="22727" y2="8372"/>
                        <a14:foregroundMark x1="22727" y1="8372" x2="44264" y2="14249"/>
                        <a14:foregroundMark x1="44264" y1="14249" x2="67316" y2="15341"/>
                        <a14:foregroundMark x1="67316" y1="15341" x2="25758" y2="21009"/>
                        <a14:foregroundMark x1="25758" y1="21009" x2="36147" y2="16797"/>
                        <a14:foregroundMark x1="16558" y1="20229" x2="20130" y2="44982"/>
                        <a14:foregroundMark x1="20130" y1="44982" x2="23593" y2="29641"/>
                        <a14:foregroundMark x1="23593" y1="29641" x2="36255" y2="30889"/>
                        <a14:foregroundMark x1="36255" y1="30889" x2="45238" y2="23349"/>
                        <a14:foregroundMark x1="33009" y1="21789" x2="14610" y2="42122"/>
                        <a14:foregroundMark x1="14610" y1="42122" x2="6926" y2="24805"/>
                        <a14:foregroundMark x1="6926" y1="24805" x2="8874" y2="8580"/>
                        <a14:foregroundMark x1="8225" y1="3016" x2="6061" y2="9880"/>
                        <a14:foregroundMark x1="6061" y1="9880" x2="7035" y2="3016"/>
                        <a14:foregroundMark x1="6277" y1="2028" x2="7684" y2="10816"/>
                        <a14:foregroundMark x1="6818" y1="4784" x2="3139" y2="25169"/>
                        <a14:foregroundMark x1="89935" y1="20021" x2="97619" y2="28705"/>
                        <a14:foregroundMark x1="97619" y1="28705" x2="98268" y2="32813"/>
                        <a14:foregroundMark x1="85823" y1="69527" x2="71502" y2="69557"/>
                        <a14:foregroundMark x1="59307" y1="70307" x2="5628" y2="68747"/>
                        <a14:foregroundMark x1="5628" y1="68747" x2="5628" y2="68747"/>
                        <a14:foregroundMark x1="4221" y1="69527" x2="13095" y2="69111"/>
                        <a14:foregroundMark x1="10281" y1="70203" x2="19048" y2="69787"/>
                        <a14:foregroundMark x1="22294" y1="69891" x2="41342" y2="69371"/>
                        <a14:foregroundMark x1="41342" y1="69371" x2="43398" y2="69423"/>
                        <a14:foregroundMark x1="41991" y1="70203" x2="758" y2="70359"/>
                        <a14:foregroundMark x1="87338" y1="69995" x2="98052" y2="69579"/>
                        <a14:foregroundMark x1="97403" y1="69891" x2="86472" y2="71087"/>
                        <a14:foregroundMark x1="43615" y1="66563" x2="43615" y2="66563"/>
                        <a14:foregroundMark x1="42965" y1="66667" x2="53571" y2="66407"/>
                        <a14:foregroundMark x1="54545" y1="66459" x2="49892" y2="66407"/>
                        <a14:foregroundMark x1="49675" y1="66667" x2="53355" y2="66563"/>
                        <a14:foregroundMark x1="54437" y1="66667" x2="52814" y2="66667"/>
                        <a14:foregroundMark x1="66991" y1="69891" x2="66991" y2="69891"/>
                        <a14:foregroundMark x1="67208" y1="69423" x2="67208" y2="69423"/>
                        <a14:foregroundMark x1="67208" y1="69579" x2="66991" y2="69683"/>
                        <a14:foregroundMark x1="53392" y1="69530" x2="52597" y2="69527"/>
                        <a14:foregroundMark x1="66342" y1="69579" x2="64014" y2="69570"/>
                        <a14:foregroundMark x1="55411" y1="70099" x2="55411" y2="70099"/>
                        <a14:foregroundMark x1="63312" y1="69579" x2="62338" y2="69683"/>
                        <a14:foregroundMark x1="61255" y1="69787" x2="57468" y2="69891"/>
                        <a14:foregroundMark x1="54221" y1="69891" x2="62121" y2="69683"/>
                        <a14:foregroundMark x1="58442" y1="69579" x2="59091" y2="69527"/>
                        <a14:foregroundMark x1="68182" y1="69787" x2="68182" y2="69787"/>
                        <a14:foregroundMark x1="69048" y1="69683" x2="69048" y2="69683"/>
                        <a14:foregroundMark x1="68615" y1="69787" x2="68615" y2="69787"/>
                        <a14:foregroundMark x1="69264" y1="69787" x2="68615" y2="69683"/>
                        <a14:backgroundMark x1="45179" y1="67341" x2="54476" y2="68791"/>
                        <a14:backgroundMark x1="65503" y1="68943" x2="68723" y2="68955"/>
                        <a14:backgroundMark x1="59993" y1="68774" x2="65043" y2="68799"/>
                        <a14:backgroundMark x1="54437" y1="68747" x2="59409" y2="68771"/>
                        <a14:backgroundMark x1="65043" y1="68799" x2="61255" y2="68799"/>
                        <a14:backgroundMark x1="42857" y1="67083" x2="42424" y2="66875"/>
                        <a14:backgroundMark x1="42857" y1="66875" x2="42857" y2="66979"/>
                        <a14:backgroundMark x1="69589" y1="68539" x2="69372" y2="68903"/>
                        <a14:backgroundMark x1="69805" y1="68643" x2="69589" y2="69319"/>
                        <a14:backgroundMark x1="69264" y1="70307" x2="70022" y2="70203"/>
                      </a14:backgroundRemoval>
                    </a14:imgEffect>
                  </a14:imgLayer>
                </a14:imgProps>
              </a:ext>
              <a:ext uri="{28A0092B-C50C-407E-A947-70E740481C1C}">
                <a14:useLocalDpi xmlns:a14="http://schemas.microsoft.com/office/drawing/2010/main" val="0"/>
              </a:ext>
            </a:extLst>
          </a:blip>
          <a:srcRect l="5424" r="3832" b="29714"/>
          <a:stretch/>
        </p:blipFill>
        <p:spPr>
          <a:xfrm>
            <a:off x="7896224" y="1"/>
            <a:ext cx="4254414" cy="6858000"/>
          </a:xfrm>
          <a:prstGeom prst="rect">
            <a:avLst/>
          </a:prstGeom>
        </p:spPr>
      </p:pic>
      <p:pic>
        <p:nvPicPr>
          <p:cNvPr id="7" name="Marcador de Posição de Conteúdo 4">
            <a:extLst>
              <a:ext uri="{FF2B5EF4-FFF2-40B4-BE49-F238E27FC236}">
                <a16:creationId xmlns:a16="http://schemas.microsoft.com/office/drawing/2014/main" id="{198BA90E-D7D8-E873-C43D-52AFFE110EC4}"/>
              </a:ext>
            </a:extLst>
          </p:cNvPr>
          <p:cNvPicPr>
            <a:picLocks noChangeAspect="1"/>
          </p:cNvPicPr>
          <p:nvPr/>
        </p:nvPicPr>
        <p:blipFill rotWithShape="1">
          <a:blip r:embed="rId3">
            <a:extLst>
              <a:ext uri="{28A0092B-C50C-407E-A947-70E740481C1C}">
                <a14:useLocalDpi xmlns:a14="http://schemas.microsoft.com/office/drawing/2010/main" val="0"/>
              </a:ext>
            </a:extLst>
          </a:blip>
          <a:srcRect l="37459" t="71447" b="13341"/>
          <a:stretch/>
        </p:blipFill>
        <p:spPr>
          <a:xfrm>
            <a:off x="4590073" y="4044875"/>
            <a:ext cx="2960644" cy="1498676"/>
          </a:xfrm>
          <a:prstGeom prst="rect">
            <a:avLst/>
          </a:prstGeom>
        </p:spPr>
      </p:pic>
      <p:cxnSp>
        <p:nvCxnSpPr>
          <p:cNvPr id="6" name="Conexão: Ângulo Reto 5">
            <a:extLst>
              <a:ext uri="{FF2B5EF4-FFF2-40B4-BE49-F238E27FC236}">
                <a16:creationId xmlns:a16="http://schemas.microsoft.com/office/drawing/2014/main" id="{B25374E6-C293-394A-7509-79043A77D23B}"/>
              </a:ext>
            </a:extLst>
          </p:cNvPr>
          <p:cNvCxnSpPr>
            <a:cxnSpLocks/>
          </p:cNvCxnSpPr>
          <p:nvPr/>
        </p:nvCxnSpPr>
        <p:spPr>
          <a:xfrm>
            <a:off x="6096000" y="4044875"/>
            <a:ext cx="2628900" cy="2365450"/>
          </a:xfrm>
          <a:prstGeom prst="bentConnector3">
            <a:avLst>
              <a:gd name="adj1" fmla="val 6123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7" name="Retângulo 16">
            <a:extLst>
              <a:ext uri="{FF2B5EF4-FFF2-40B4-BE49-F238E27FC236}">
                <a16:creationId xmlns:a16="http://schemas.microsoft.com/office/drawing/2014/main" id="{E5F64A7B-D441-D0DA-F8CD-926B0B77EA2E}"/>
              </a:ext>
            </a:extLst>
          </p:cNvPr>
          <p:cNvSpPr/>
          <p:nvPr/>
        </p:nvSpPr>
        <p:spPr>
          <a:xfrm>
            <a:off x="10210653" y="1287080"/>
            <a:ext cx="1622544" cy="34151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ângulo 17">
            <a:extLst>
              <a:ext uri="{FF2B5EF4-FFF2-40B4-BE49-F238E27FC236}">
                <a16:creationId xmlns:a16="http://schemas.microsoft.com/office/drawing/2014/main" id="{3EE4CA27-AE28-F93F-8AB6-C84E0EE2F4BC}"/>
              </a:ext>
            </a:extLst>
          </p:cNvPr>
          <p:cNvSpPr/>
          <p:nvPr/>
        </p:nvSpPr>
        <p:spPr>
          <a:xfrm>
            <a:off x="9638071" y="20028"/>
            <a:ext cx="2512567" cy="6878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arcador de Posição do Número do Diapositivo 18">
            <a:extLst>
              <a:ext uri="{FF2B5EF4-FFF2-40B4-BE49-F238E27FC236}">
                <a16:creationId xmlns:a16="http://schemas.microsoft.com/office/drawing/2014/main" id="{5CE959D1-128B-26E1-80AC-70EE9D3933F2}"/>
              </a:ext>
            </a:extLst>
          </p:cNvPr>
          <p:cNvSpPr>
            <a:spLocks noGrp="1"/>
          </p:cNvSpPr>
          <p:nvPr>
            <p:ph type="sldNum" sz="quarter" idx="12"/>
          </p:nvPr>
        </p:nvSpPr>
        <p:spPr/>
        <p:txBody>
          <a:bodyPr/>
          <a:lstStyle/>
          <a:p>
            <a:fld id="{6ADD9E23-0557-4D7D-A77C-8EC73AB41FF6}" type="slidenum">
              <a:rPr lang="pt-PT" smtClean="0"/>
              <a:t>27</a:t>
            </a:fld>
            <a:endParaRPr lang="pt-PT"/>
          </a:p>
        </p:txBody>
      </p:sp>
    </p:spTree>
    <p:extLst>
      <p:ext uri="{BB962C8B-B14F-4D97-AF65-F5344CB8AC3E}">
        <p14:creationId xmlns:p14="http://schemas.microsoft.com/office/powerpoint/2010/main" val="2828485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E0B58-A25C-1C0A-1638-CEAF699B5733}"/>
              </a:ext>
            </a:extLst>
          </p:cNvPr>
          <p:cNvSpPr>
            <a:spLocks noGrp="1"/>
          </p:cNvSpPr>
          <p:nvPr>
            <p:ph type="title"/>
          </p:nvPr>
        </p:nvSpPr>
        <p:spPr>
          <a:xfrm>
            <a:off x="838200" y="365125"/>
            <a:ext cx="6010275" cy="1325563"/>
          </a:xfrm>
        </p:spPr>
        <p:txBody>
          <a:bodyPr/>
          <a:lstStyle/>
          <a:p>
            <a:r>
              <a:rPr lang="en-US" dirty="0"/>
              <a:t>Custom Decoder</a:t>
            </a:r>
          </a:p>
        </p:txBody>
      </p:sp>
      <p:sp>
        <p:nvSpPr>
          <p:cNvPr id="3" name="Marcador de Posição de Conteúdo 2">
            <a:extLst>
              <a:ext uri="{FF2B5EF4-FFF2-40B4-BE49-F238E27FC236}">
                <a16:creationId xmlns:a16="http://schemas.microsoft.com/office/drawing/2014/main" id="{B62C2CEF-B70F-1FA1-2B97-57E624D899D4}"/>
              </a:ext>
            </a:extLst>
          </p:cNvPr>
          <p:cNvSpPr>
            <a:spLocks noGrp="1"/>
          </p:cNvSpPr>
          <p:nvPr>
            <p:ph idx="1"/>
          </p:nvPr>
        </p:nvSpPr>
        <p:spPr>
          <a:xfrm>
            <a:off x="838200" y="1825625"/>
            <a:ext cx="6010275" cy="4351338"/>
          </a:xfrm>
        </p:spPr>
        <p:txBody>
          <a:bodyPr/>
          <a:lstStyle/>
          <a:p>
            <a:r>
              <a:rPr lang="en-US" dirty="0"/>
              <a:t>Three Decoder models.</a:t>
            </a:r>
          </a:p>
          <a:p>
            <a:pPr lvl="1"/>
            <a:r>
              <a:rPr lang="en-US" dirty="0"/>
              <a:t>Attention mechanism to extract different data. Work as a NER.</a:t>
            </a:r>
          </a:p>
        </p:txBody>
      </p:sp>
      <p:pic>
        <p:nvPicPr>
          <p:cNvPr id="9" name="Marcador de Posição de Conteúdo 7">
            <a:extLst>
              <a:ext uri="{FF2B5EF4-FFF2-40B4-BE49-F238E27FC236}">
                <a16:creationId xmlns:a16="http://schemas.microsoft.com/office/drawing/2014/main" id="{31C5B41C-0272-B795-79EE-C2419C649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75" y="-1"/>
            <a:ext cx="5343525" cy="6813827"/>
          </a:xfrm>
          <a:prstGeom prst="rect">
            <a:avLst/>
          </a:prstGeom>
        </p:spPr>
      </p:pic>
      <p:sp>
        <p:nvSpPr>
          <p:cNvPr id="6" name="Retângulo 5">
            <a:extLst>
              <a:ext uri="{FF2B5EF4-FFF2-40B4-BE49-F238E27FC236}">
                <a16:creationId xmlns:a16="http://schemas.microsoft.com/office/drawing/2014/main" id="{33CDBB72-7734-C0C9-172F-A4E5BB04C71E}"/>
              </a:ext>
            </a:extLst>
          </p:cNvPr>
          <p:cNvSpPr/>
          <p:nvPr/>
        </p:nvSpPr>
        <p:spPr>
          <a:xfrm>
            <a:off x="6990735" y="962044"/>
            <a:ext cx="4962833" cy="38754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osição do Número do Diapositivo 3">
            <a:extLst>
              <a:ext uri="{FF2B5EF4-FFF2-40B4-BE49-F238E27FC236}">
                <a16:creationId xmlns:a16="http://schemas.microsoft.com/office/drawing/2014/main" id="{5CEA5C44-87D4-0B1C-7C17-E253A4B7F059}"/>
              </a:ext>
            </a:extLst>
          </p:cNvPr>
          <p:cNvSpPr>
            <a:spLocks noGrp="1"/>
          </p:cNvSpPr>
          <p:nvPr>
            <p:ph type="sldNum" sz="quarter" idx="12"/>
          </p:nvPr>
        </p:nvSpPr>
        <p:spPr/>
        <p:txBody>
          <a:bodyPr/>
          <a:lstStyle/>
          <a:p>
            <a:fld id="{6ADD9E23-0557-4D7D-A77C-8EC73AB41FF6}" type="slidenum">
              <a:rPr lang="pt-PT" smtClean="0"/>
              <a:t>28</a:t>
            </a:fld>
            <a:endParaRPr lang="pt-PT"/>
          </a:p>
        </p:txBody>
      </p:sp>
    </p:spTree>
    <p:extLst>
      <p:ext uri="{BB962C8B-B14F-4D97-AF65-F5344CB8AC3E}">
        <p14:creationId xmlns:p14="http://schemas.microsoft.com/office/powerpoint/2010/main" val="4122867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E0B58-A25C-1C0A-1638-CEAF699B5733}"/>
              </a:ext>
            </a:extLst>
          </p:cNvPr>
          <p:cNvSpPr>
            <a:spLocks noGrp="1"/>
          </p:cNvSpPr>
          <p:nvPr>
            <p:ph type="title"/>
          </p:nvPr>
        </p:nvSpPr>
        <p:spPr>
          <a:xfrm>
            <a:off x="838200" y="365125"/>
            <a:ext cx="6010275" cy="1325563"/>
          </a:xfrm>
        </p:spPr>
        <p:txBody>
          <a:bodyPr/>
          <a:lstStyle/>
          <a:p>
            <a:r>
              <a:rPr lang="en-US" dirty="0"/>
              <a:t>Custom Decoder</a:t>
            </a:r>
          </a:p>
        </p:txBody>
      </p:sp>
      <p:sp>
        <p:nvSpPr>
          <p:cNvPr id="3" name="Marcador de Posição de Conteúdo 2">
            <a:extLst>
              <a:ext uri="{FF2B5EF4-FFF2-40B4-BE49-F238E27FC236}">
                <a16:creationId xmlns:a16="http://schemas.microsoft.com/office/drawing/2014/main" id="{B62C2CEF-B70F-1FA1-2B97-57E624D899D4}"/>
              </a:ext>
            </a:extLst>
          </p:cNvPr>
          <p:cNvSpPr>
            <a:spLocks noGrp="1"/>
          </p:cNvSpPr>
          <p:nvPr>
            <p:ph idx="1"/>
          </p:nvPr>
        </p:nvSpPr>
        <p:spPr>
          <a:xfrm>
            <a:off x="838200" y="1825625"/>
            <a:ext cx="6010275" cy="4351338"/>
          </a:xfrm>
        </p:spPr>
        <p:txBody>
          <a:bodyPr/>
          <a:lstStyle/>
          <a:p>
            <a:r>
              <a:rPr lang="en-US" dirty="0"/>
              <a:t>Three Decoder models.</a:t>
            </a:r>
          </a:p>
          <a:p>
            <a:pPr lvl="1"/>
            <a:r>
              <a:rPr lang="en-US" dirty="0"/>
              <a:t>Attention mechanism to extract different data. Work as a NER.</a:t>
            </a:r>
          </a:p>
        </p:txBody>
      </p:sp>
      <p:pic>
        <p:nvPicPr>
          <p:cNvPr id="9" name="Marcador de Posição de Conteúdo 7">
            <a:extLst>
              <a:ext uri="{FF2B5EF4-FFF2-40B4-BE49-F238E27FC236}">
                <a16:creationId xmlns:a16="http://schemas.microsoft.com/office/drawing/2014/main" id="{31C5B41C-0272-B795-79EE-C2419C649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75" y="-1"/>
            <a:ext cx="5343525" cy="6813827"/>
          </a:xfrm>
          <a:prstGeom prst="rect">
            <a:avLst/>
          </a:prstGeom>
        </p:spPr>
      </p:pic>
      <p:sp>
        <p:nvSpPr>
          <p:cNvPr id="6" name="Retângulo 5">
            <a:extLst>
              <a:ext uri="{FF2B5EF4-FFF2-40B4-BE49-F238E27FC236}">
                <a16:creationId xmlns:a16="http://schemas.microsoft.com/office/drawing/2014/main" id="{33CDBB72-7734-C0C9-172F-A4E5BB04C71E}"/>
              </a:ext>
            </a:extLst>
          </p:cNvPr>
          <p:cNvSpPr/>
          <p:nvPr/>
        </p:nvSpPr>
        <p:spPr>
          <a:xfrm>
            <a:off x="6990735" y="962044"/>
            <a:ext cx="4962833" cy="38754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6">
            <a:extLst>
              <a:ext uri="{FF2B5EF4-FFF2-40B4-BE49-F238E27FC236}">
                <a16:creationId xmlns:a16="http://schemas.microsoft.com/office/drawing/2014/main" id="{56019485-441F-C824-5C04-129F0F7755C8}"/>
              </a:ext>
            </a:extLst>
          </p:cNvPr>
          <p:cNvSpPr/>
          <p:nvPr/>
        </p:nvSpPr>
        <p:spPr>
          <a:xfrm>
            <a:off x="6990736" y="962044"/>
            <a:ext cx="1740310" cy="38754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a:extLst>
              <a:ext uri="{FF2B5EF4-FFF2-40B4-BE49-F238E27FC236}">
                <a16:creationId xmlns:a16="http://schemas.microsoft.com/office/drawing/2014/main" id="{7A7FF85B-A141-ACEE-3350-6F8FF0940FEA}"/>
              </a:ext>
            </a:extLst>
          </p:cNvPr>
          <p:cNvSpPr/>
          <p:nvPr/>
        </p:nvSpPr>
        <p:spPr>
          <a:xfrm>
            <a:off x="8735963" y="962043"/>
            <a:ext cx="1536289" cy="38754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9">
            <a:extLst>
              <a:ext uri="{FF2B5EF4-FFF2-40B4-BE49-F238E27FC236}">
                <a16:creationId xmlns:a16="http://schemas.microsoft.com/office/drawing/2014/main" id="{7A4A79DC-E66C-1724-6A11-C6AE69644B50}"/>
              </a:ext>
            </a:extLst>
          </p:cNvPr>
          <p:cNvSpPr/>
          <p:nvPr/>
        </p:nvSpPr>
        <p:spPr>
          <a:xfrm>
            <a:off x="10272251" y="962042"/>
            <a:ext cx="1669025" cy="38754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Marcador de Posição de Conteúdo 7">
            <a:extLst>
              <a:ext uri="{FF2B5EF4-FFF2-40B4-BE49-F238E27FC236}">
                <a16:creationId xmlns:a16="http://schemas.microsoft.com/office/drawing/2014/main" id="{3277F5C0-F3C1-FBCC-D785-00D6D2A1475F}"/>
              </a:ext>
            </a:extLst>
          </p:cNvPr>
          <p:cNvPicPr>
            <a:picLocks noChangeAspect="1"/>
          </p:cNvPicPr>
          <p:nvPr/>
        </p:nvPicPr>
        <p:blipFill rotWithShape="1">
          <a:blip r:embed="rId3">
            <a:extLst>
              <a:ext uri="{28A0092B-C50C-407E-A947-70E740481C1C}">
                <a14:useLocalDpi xmlns:a14="http://schemas.microsoft.com/office/drawing/2010/main" val="0"/>
              </a:ext>
            </a:extLst>
          </a:blip>
          <a:srcRect l="10277" t="10433" r="64732" b="43237"/>
          <a:stretch/>
        </p:blipFill>
        <p:spPr>
          <a:xfrm>
            <a:off x="4991927" y="3667728"/>
            <a:ext cx="1330900" cy="3146098"/>
          </a:xfrm>
          <a:prstGeom prst="rect">
            <a:avLst/>
          </a:prstGeom>
        </p:spPr>
      </p:pic>
      <p:pic>
        <p:nvPicPr>
          <p:cNvPr id="14" name="Marcador de Posição de Conteúdo 7">
            <a:extLst>
              <a:ext uri="{FF2B5EF4-FFF2-40B4-BE49-F238E27FC236}">
                <a16:creationId xmlns:a16="http://schemas.microsoft.com/office/drawing/2014/main" id="{ACAE8ADE-F1B4-9A3F-F466-3FE1875D890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126" b="14246" l="9617" r="32324">
                        <a14:foregroundMark x1="23153" y1="12024" x2="26892" y2="12221"/>
                        <a14:foregroundMark x1="23698" y1="12394" x2="27783" y2="12500"/>
                        <a14:foregroundMark x1="23709" y1="12407" x2="28673" y2="12430"/>
                        <a14:foregroundMark x1="12912" y1="12221" x2="13762" y2="11815"/>
                        <a14:foregroundMark x1="14069" y1="12360" x2="11576" y2="10754"/>
                        <a14:foregroundMark x1="12467" y1="11453" x2="12289" y2="12779"/>
                        <a14:foregroundMark x1="27516" y1="12291" x2="29029" y2="12360"/>
                        <a14:foregroundMark x1="28673" y1="10824" x2="23272" y2="11875"/>
                        <a14:foregroundMark x1="19861" y1="13205" x2="27872" y2="13408"/>
                        <a14:foregroundMark x1="16329" y1="13275" x2="15761" y2="13268"/>
                        <a14:foregroundMark x1="27872" y1="13408" x2="16715" y2="13279"/>
                        <a14:foregroundMark x1="23846" y1="11155" x2="26180" y2="10545"/>
                        <a14:foregroundMark x1="26180" y1="10545" x2="28495" y2="10545"/>
                        <a14:foregroundMark x1="26269" y1="13478" x2="11398" y2="13617"/>
                        <a14:foregroundMark x1="17364" y1="13478" x2="9795" y2="13198"/>
                        <a14:foregroundMark x1="10953" y1="13198" x2="10953" y2="10615"/>
                        <a14:foregroundMark x1="10775" y1="12709" x2="10864" y2="10684"/>
                        <a14:foregroundMark x1="10329" y1="12989" x2="10329" y2="10335"/>
                        <a14:foregroundMark x1="18599" y1="10521" x2="26002" y2="10405"/>
                        <a14:foregroundMark x1="12645" y1="10615" x2="18378" y2="10525"/>
                        <a14:foregroundMark x1="26002" y1="10405" x2="26358" y2="10405"/>
                        <a14:foregroundMark x1="16896" y1="10763" x2="17443" y2="10745"/>
                        <a14:foregroundMark x1="10686" y1="10964" x2="13721" y2="10866"/>
                        <a14:foregroundMark x1="11042" y1="10754" x2="13713" y2="10126"/>
                        <a14:foregroundMark x1="11843" y1="10475" x2="10508" y2="10335"/>
                        <a14:foregroundMark x1="28317" y1="10545" x2="29029" y2="12849"/>
                        <a14:foregroundMark x1="28584" y1="11173" x2="28139" y2="13827"/>
                        <a14:foregroundMark x1="28495" y1="11103" x2="28317" y2="13687"/>
                        <a14:foregroundMark x1="28940" y1="13478" x2="28673" y2="10545"/>
                        <a14:foregroundMark x1="17186" y1="10824" x2="24043" y2="10684"/>
                        <a14:backgroundMark x1="16473" y1="11717" x2="15316" y2="11662"/>
                        <a14:backgroundMark x1="22618" y1="12011" x2="18113" y2="11796"/>
                        <a14:backgroundMark x1="23079" y1="11892" x2="23330" y2="11941"/>
                        <a14:backgroundMark x1="23330" y1="11941" x2="21728" y2="11941"/>
                        <a14:backgroundMark x1="23152" y1="11662" x2="21728" y2="11872"/>
                        <a14:backgroundMark x1="23330" y1="12081" x2="18789" y2="12081"/>
                        <a14:backgroundMark x1="21015" y1="12011" x2="13980" y2="12081"/>
                        <a14:backgroundMark x1="17364" y1="11872" x2="14693" y2="12011"/>
                        <a14:backgroundMark x1="17008" y1="12151" x2="15494" y2="12360"/>
                        <a14:backgroundMark x1="16563" y1="12221" x2="20659" y2="12221"/>
                        <a14:backgroundMark x1="16517" y1="11662" x2="14248" y2="11662"/>
                      </a14:backgroundRemoval>
                    </a14:imgEffect>
                  </a14:imgLayer>
                </a14:imgProps>
              </a:ext>
              <a:ext uri="{28A0092B-C50C-407E-A947-70E740481C1C}">
                <a14:useLocalDpi xmlns:a14="http://schemas.microsoft.com/office/drawing/2010/main" val="0"/>
              </a:ext>
            </a:extLst>
          </a:blip>
          <a:srcRect l="10277" t="10433" r="64732" b="85316"/>
          <a:stretch/>
        </p:blipFill>
        <p:spPr>
          <a:xfrm>
            <a:off x="4991927" y="3388441"/>
            <a:ext cx="1330900" cy="288700"/>
          </a:xfrm>
          <a:prstGeom prst="rect">
            <a:avLst/>
          </a:prstGeom>
        </p:spPr>
      </p:pic>
      <p:sp>
        <p:nvSpPr>
          <p:cNvPr id="15" name="CaixaDeTexto 14">
            <a:extLst>
              <a:ext uri="{FF2B5EF4-FFF2-40B4-BE49-F238E27FC236}">
                <a16:creationId xmlns:a16="http://schemas.microsoft.com/office/drawing/2014/main" id="{16E2CC21-E7BF-1ACC-284A-9CB0EDDFED9B}"/>
              </a:ext>
            </a:extLst>
          </p:cNvPr>
          <p:cNvSpPr txBox="1"/>
          <p:nvPr/>
        </p:nvSpPr>
        <p:spPr>
          <a:xfrm>
            <a:off x="5193978" y="3376181"/>
            <a:ext cx="598807" cy="215444"/>
          </a:xfrm>
          <a:prstGeom prst="rect">
            <a:avLst/>
          </a:prstGeom>
          <a:noFill/>
        </p:spPr>
        <p:txBody>
          <a:bodyPr wrap="square" rtlCol="0">
            <a:spAutoFit/>
          </a:bodyPr>
          <a:lstStyle/>
          <a:p>
            <a:r>
              <a:rPr lang="en-US" sz="800" dirty="0">
                <a:solidFill>
                  <a:schemeClr val="bg2">
                    <a:lumMod val="25000"/>
                  </a:schemeClr>
                </a:solidFill>
              </a:rPr>
              <a:t>    </a:t>
            </a:r>
            <a:r>
              <a:rPr lang="en-US" sz="700" dirty="0">
                <a:solidFill>
                  <a:schemeClr val="bg2">
                    <a:lumMod val="25000"/>
                  </a:schemeClr>
                </a:solidFill>
              </a:rPr>
              <a:t>Logits</a:t>
            </a:r>
            <a:r>
              <a:rPr lang="en-US" sz="800" dirty="0">
                <a:solidFill>
                  <a:schemeClr val="bg2">
                    <a:lumMod val="25000"/>
                  </a:schemeClr>
                </a:solidFill>
              </a:rPr>
              <a:t>   </a:t>
            </a:r>
          </a:p>
        </p:txBody>
      </p:sp>
      <p:cxnSp>
        <p:nvCxnSpPr>
          <p:cNvPr id="18" name="Conexão reta unidirecional 17">
            <a:extLst>
              <a:ext uri="{FF2B5EF4-FFF2-40B4-BE49-F238E27FC236}">
                <a16:creationId xmlns:a16="http://schemas.microsoft.com/office/drawing/2014/main" id="{3A410A8B-D8BD-AE4B-A118-F80492E4B452}"/>
              </a:ext>
            </a:extLst>
          </p:cNvPr>
          <p:cNvCxnSpPr>
            <a:endCxn id="13" idx="3"/>
          </p:cNvCxnSpPr>
          <p:nvPr/>
        </p:nvCxnSpPr>
        <p:spPr>
          <a:xfrm flipH="1">
            <a:off x="6322827" y="4837469"/>
            <a:ext cx="655617" cy="403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xão reta unidirecional 20">
            <a:extLst>
              <a:ext uri="{FF2B5EF4-FFF2-40B4-BE49-F238E27FC236}">
                <a16:creationId xmlns:a16="http://schemas.microsoft.com/office/drawing/2014/main" id="{4B224879-65BE-6742-11BA-8CBC237F9AE3}"/>
              </a:ext>
            </a:extLst>
          </p:cNvPr>
          <p:cNvCxnSpPr>
            <a:cxnSpLocks/>
            <a:endCxn id="13" idx="3"/>
          </p:cNvCxnSpPr>
          <p:nvPr/>
        </p:nvCxnSpPr>
        <p:spPr>
          <a:xfrm flipH="1">
            <a:off x="6322827" y="4846882"/>
            <a:ext cx="2408219" cy="393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41F808BC-5344-BD90-965C-02F1DE739328}"/>
              </a:ext>
            </a:extLst>
          </p:cNvPr>
          <p:cNvCxnSpPr>
            <a:cxnSpLocks/>
            <a:endCxn id="13" idx="3"/>
          </p:cNvCxnSpPr>
          <p:nvPr/>
        </p:nvCxnSpPr>
        <p:spPr>
          <a:xfrm flipH="1">
            <a:off x="6322827" y="4806304"/>
            <a:ext cx="3878140" cy="434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tângulo 26">
            <a:extLst>
              <a:ext uri="{FF2B5EF4-FFF2-40B4-BE49-F238E27FC236}">
                <a16:creationId xmlns:a16="http://schemas.microsoft.com/office/drawing/2014/main" id="{1E431FF4-0025-72F9-894C-CAF1DFBC953E}"/>
              </a:ext>
            </a:extLst>
          </p:cNvPr>
          <p:cNvSpPr/>
          <p:nvPr/>
        </p:nvSpPr>
        <p:spPr>
          <a:xfrm>
            <a:off x="4711360" y="3190272"/>
            <a:ext cx="1606550" cy="366772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Posição do Número do Diapositivo 3">
            <a:extLst>
              <a:ext uri="{FF2B5EF4-FFF2-40B4-BE49-F238E27FC236}">
                <a16:creationId xmlns:a16="http://schemas.microsoft.com/office/drawing/2014/main" id="{5CEA5C44-87D4-0B1C-7C17-E253A4B7F059}"/>
              </a:ext>
            </a:extLst>
          </p:cNvPr>
          <p:cNvSpPr>
            <a:spLocks noGrp="1"/>
          </p:cNvSpPr>
          <p:nvPr>
            <p:ph type="sldNum" sz="quarter" idx="12"/>
          </p:nvPr>
        </p:nvSpPr>
        <p:spPr/>
        <p:txBody>
          <a:bodyPr/>
          <a:lstStyle/>
          <a:p>
            <a:fld id="{6ADD9E23-0557-4D7D-A77C-8EC73AB41FF6}" type="slidenum">
              <a:rPr lang="pt-PT" smtClean="0"/>
              <a:t>29</a:t>
            </a:fld>
            <a:endParaRPr lang="pt-PT"/>
          </a:p>
        </p:txBody>
      </p:sp>
    </p:spTree>
    <p:extLst>
      <p:ext uri="{BB962C8B-B14F-4D97-AF65-F5344CB8AC3E}">
        <p14:creationId xmlns:p14="http://schemas.microsoft.com/office/powerpoint/2010/main" val="2610336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EE15C-3B63-97CA-391C-87E04FEFEE3A}"/>
              </a:ext>
            </a:extLst>
          </p:cNvPr>
          <p:cNvSpPr>
            <a:spLocks noGrp="1"/>
          </p:cNvSpPr>
          <p:nvPr>
            <p:ph type="title"/>
          </p:nvPr>
        </p:nvSpPr>
        <p:spPr/>
        <p:txBody>
          <a:bodyPr/>
          <a:lstStyle/>
          <a:p>
            <a:r>
              <a:rPr lang="en-US" dirty="0"/>
              <a:t>Proposal</a:t>
            </a:r>
          </a:p>
        </p:txBody>
      </p:sp>
      <p:sp>
        <p:nvSpPr>
          <p:cNvPr id="3" name="Marcador de Posição de Conteúdo 2">
            <a:extLst>
              <a:ext uri="{FF2B5EF4-FFF2-40B4-BE49-F238E27FC236}">
                <a16:creationId xmlns:a16="http://schemas.microsoft.com/office/drawing/2014/main" id="{829DB901-0F1F-BB65-286A-F22C44448AC2}"/>
              </a:ext>
            </a:extLst>
          </p:cNvPr>
          <p:cNvSpPr>
            <a:spLocks noGrp="1"/>
          </p:cNvSpPr>
          <p:nvPr>
            <p:ph idx="1"/>
          </p:nvPr>
        </p:nvSpPr>
        <p:spPr/>
        <p:txBody>
          <a:bodyPr/>
          <a:lstStyle/>
          <a:p>
            <a:r>
              <a:rPr lang="en-US" dirty="0"/>
              <a:t>Pipelined approach with two neural models for collecting metadata within labels.</a:t>
            </a:r>
          </a:p>
          <a:p>
            <a:pPr lvl="1"/>
            <a:r>
              <a:rPr lang="en-US" dirty="0"/>
              <a:t>YOLOv4 model for relevant region recognition</a:t>
            </a:r>
          </a:p>
          <a:p>
            <a:pPr lvl="2"/>
            <a:r>
              <a:rPr lang="en-US" dirty="0"/>
              <a:t>Identify text labels present on the sheets</a:t>
            </a:r>
          </a:p>
          <a:p>
            <a:pPr lvl="1"/>
            <a:r>
              <a:rPr lang="en-US" dirty="0"/>
              <a:t>Transformer model for Text generation conditioned on visual data</a:t>
            </a:r>
          </a:p>
          <a:p>
            <a:pPr lvl="2"/>
            <a:r>
              <a:rPr lang="en-US" dirty="0"/>
              <a:t>Generate  text for the relevant metadata elements:</a:t>
            </a:r>
          </a:p>
          <a:p>
            <a:pPr lvl="3"/>
            <a:r>
              <a:rPr lang="en-US" dirty="0"/>
              <a:t>Name and family of the specimen</a:t>
            </a:r>
          </a:p>
          <a:p>
            <a:pPr lvl="3"/>
            <a:r>
              <a:rPr lang="en-US" dirty="0"/>
              <a:t>Location</a:t>
            </a:r>
          </a:p>
          <a:p>
            <a:pPr lvl="3"/>
            <a:r>
              <a:rPr lang="en-US" dirty="0"/>
              <a:t>Date</a:t>
            </a:r>
          </a:p>
        </p:txBody>
      </p:sp>
      <p:sp>
        <p:nvSpPr>
          <p:cNvPr id="4" name="Marcador de Posição do Número do Diapositivo 3">
            <a:extLst>
              <a:ext uri="{FF2B5EF4-FFF2-40B4-BE49-F238E27FC236}">
                <a16:creationId xmlns:a16="http://schemas.microsoft.com/office/drawing/2014/main" id="{BF49E768-E149-D6E0-807F-E0C81D2FE94E}"/>
              </a:ext>
            </a:extLst>
          </p:cNvPr>
          <p:cNvSpPr>
            <a:spLocks noGrp="1"/>
          </p:cNvSpPr>
          <p:nvPr>
            <p:ph type="sldNum" sz="quarter" idx="12"/>
          </p:nvPr>
        </p:nvSpPr>
        <p:spPr/>
        <p:txBody>
          <a:bodyPr/>
          <a:lstStyle/>
          <a:p>
            <a:fld id="{6ADD9E23-0557-4D7D-A77C-8EC73AB41FF6}" type="slidenum">
              <a:rPr lang="pt-PT" smtClean="0"/>
              <a:t>3</a:t>
            </a:fld>
            <a:endParaRPr lang="pt-PT"/>
          </a:p>
        </p:txBody>
      </p:sp>
    </p:spTree>
    <p:extLst>
      <p:ext uri="{BB962C8B-B14F-4D97-AF65-F5344CB8AC3E}">
        <p14:creationId xmlns:p14="http://schemas.microsoft.com/office/powerpoint/2010/main" val="2278741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0E0B58-A25C-1C0A-1638-CEAF699B5733}"/>
              </a:ext>
            </a:extLst>
          </p:cNvPr>
          <p:cNvSpPr>
            <a:spLocks noGrp="1"/>
          </p:cNvSpPr>
          <p:nvPr>
            <p:ph type="title"/>
          </p:nvPr>
        </p:nvSpPr>
        <p:spPr>
          <a:xfrm>
            <a:off x="838200" y="365125"/>
            <a:ext cx="6010275" cy="1325563"/>
          </a:xfrm>
        </p:spPr>
        <p:txBody>
          <a:bodyPr/>
          <a:lstStyle/>
          <a:p>
            <a:r>
              <a:rPr lang="en-US" dirty="0"/>
              <a:t>Custom Decoder</a:t>
            </a:r>
          </a:p>
        </p:txBody>
      </p:sp>
      <p:sp>
        <p:nvSpPr>
          <p:cNvPr id="3" name="Marcador de Posição de Conteúdo 2">
            <a:extLst>
              <a:ext uri="{FF2B5EF4-FFF2-40B4-BE49-F238E27FC236}">
                <a16:creationId xmlns:a16="http://schemas.microsoft.com/office/drawing/2014/main" id="{B62C2CEF-B70F-1FA1-2B97-57E624D899D4}"/>
              </a:ext>
            </a:extLst>
          </p:cNvPr>
          <p:cNvSpPr>
            <a:spLocks noGrp="1"/>
          </p:cNvSpPr>
          <p:nvPr>
            <p:ph idx="1"/>
          </p:nvPr>
        </p:nvSpPr>
        <p:spPr>
          <a:xfrm>
            <a:off x="838200" y="1825625"/>
            <a:ext cx="6010275" cy="4351338"/>
          </a:xfrm>
        </p:spPr>
        <p:txBody>
          <a:bodyPr/>
          <a:lstStyle/>
          <a:p>
            <a:r>
              <a:rPr lang="en-US" dirty="0"/>
              <a:t>Three Decoder models.</a:t>
            </a:r>
          </a:p>
          <a:p>
            <a:pPr lvl="1"/>
            <a:r>
              <a:rPr lang="en-US" dirty="0"/>
              <a:t>Attention mechanism to extract different data. Work as a NER.</a:t>
            </a:r>
          </a:p>
        </p:txBody>
      </p:sp>
      <p:pic>
        <p:nvPicPr>
          <p:cNvPr id="14" name="Marcador de Posição de Conteúdo 7">
            <a:extLst>
              <a:ext uri="{FF2B5EF4-FFF2-40B4-BE49-F238E27FC236}">
                <a16:creationId xmlns:a16="http://schemas.microsoft.com/office/drawing/2014/main" id="{ACAE8ADE-F1B4-9A3F-F466-3FE1875D890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126" b="14246" l="9617" r="32324">
                        <a14:foregroundMark x1="23153" y1="12024" x2="26892" y2="12221"/>
                        <a14:foregroundMark x1="23698" y1="12394" x2="27783" y2="12500"/>
                        <a14:foregroundMark x1="23709" y1="12407" x2="28673" y2="12430"/>
                        <a14:foregroundMark x1="12912" y1="12221" x2="13762" y2="11815"/>
                        <a14:foregroundMark x1="14069" y1="12360" x2="11576" y2="10754"/>
                        <a14:foregroundMark x1="12467" y1="11453" x2="12289" y2="12779"/>
                        <a14:foregroundMark x1="27516" y1="12291" x2="29029" y2="12360"/>
                        <a14:foregroundMark x1="28673" y1="10824" x2="23272" y2="11875"/>
                        <a14:foregroundMark x1="19861" y1="13205" x2="27872" y2="13408"/>
                        <a14:foregroundMark x1="16329" y1="13275" x2="15761" y2="13268"/>
                        <a14:foregroundMark x1="27872" y1="13408" x2="16715" y2="13279"/>
                        <a14:foregroundMark x1="23846" y1="11155" x2="26180" y2="10545"/>
                        <a14:foregroundMark x1="26180" y1="10545" x2="28495" y2="10545"/>
                        <a14:foregroundMark x1="26269" y1="13478" x2="11398" y2="13617"/>
                        <a14:foregroundMark x1="17364" y1="13478" x2="9795" y2="13198"/>
                        <a14:foregroundMark x1="10953" y1="13198" x2="10953" y2="10615"/>
                        <a14:foregroundMark x1="10775" y1="12709" x2="10864" y2="10684"/>
                        <a14:foregroundMark x1="10329" y1="12989" x2="10329" y2="10335"/>
                        <a14:foregroundMark x1="18599" y1="10521" x2="26002" y2="10405"/>
                        <a14:foregroundMark x1="12645" y1="10615" x2="18378" y2="10525"/>
                        <a14:foregroundMark x1="26002" y1="10405" x2="26358" y2="10405"/>
                        <a14:foregroundMark x1="16896" y1="10763" x2="17443" y2="10745"/>
                        <a14:foregroundMark x1="10686" y1="10964" x2="13721" y2="10866"/>
                        <a14:foregroundMark x1="11042" y1="10754" x2="13713" y2="10126"/>
                        <a14:foregroundMark x1="11843" y1="10475" x2="10508" y2="10335"/>
                        <a14:foregroundMark x1="28317" y1="10545" x2="29029" y2="12849"/>
                        <a14:foregroundMark x1="28584" y1="11173" x2="28139" y2="13827"/>
                        <a14:foregroundMark x1="28495" y1="11103" x2="28317" y2="13687"/>
                        <a14:foregroundMark x1="28940" y1="13478" x2="28673" y2="10545"/>
                        <a14:foregroundMark x1="17186" y1="10824" x2="24043" y2="10684"/>
                        <a14:backgroundMark x1="16473" y1="11717" x2="15316" y2="11662"/>
                        <a14:backgroundMark x1="22618" y1="12011" x2="18113" y2="11796"/>
                        <a14:backgroundMark x1="23079" y1="11892" x2="23330" y2="11941"/>
                        <a14:backgroundMark x1="23330" y1="11941" x2="21728" y2="11941"/>
                        <a14:backgroundMark x1="23152" y1="11662" x2="21728" y2="11872"/>
                        <a14:backgroundMark x1="23330" y1="12081" x2="18789" y2="12081"/>
                        <a14:backgroundMark x1="21015" y1="12011" x2="13980" y2="12081"/>
                        <a14:backgroundMark x1="17364" y1="11872" x2="14693" y2="12011"/>
                        <a14:backgroundMark x1="17008" y1="12151" x2="15494" y2="12360"/>
                        <a14:backgroundMark x1="16563" y1="12221" x2="20659" y2="12221"/>
                        <a14:backgroundMark x1="16517" y1="11662" x2="14248" y2="11662"/>
                      </a14:backgroundRemoval>
                    </a14:imgEffect>
                  </a14:imgLayer>
                </a14:imgProps>
              </a:ext>
              <a:ext uri="{28A0092B-C50C-407E-A947-70E740481C1C}">
                <a14:useLocalDpi xmlns:a14="http://schemas.microsoft.com/office/drawing/2010/main" val="0"/>
              </a:ext>
            </a:extLst>
          </a:blip>
          <a:srcRect l="10277" t="10433" r="64732" b="85316"/>
          <a:stretch/>
        </p:blipFill>
        <p:spPr>
          <a:xfrm>
            <a:off x="4991927" y="3388441"/>
            <a:ext cx="1330900" cy="288700"/>
          </a:xfrm>
          <a:prstGeom prst="rect">
            <a:avLst/>
          </a:prstGeom>
        </p:spPr>
      </p:pic>
      <p:sp>
        <p:nvSpPr>
          <p:cNvPr id="15" name="CaixaDeTexto 14">
            <a:extLst>
              <a:ext uri="{FF2B5EF4-FFF2-40B4-BE49-F238E27FC236}">
                <a16:creationId xmlns:a16="http://schemas.microsoft.com/office/drawing/2014/main" id="{16E2CC21-E7BF-1ACC-284A-9CB0EDDFED9B}"/>
              </a:ext>
            </a:extLst>
          </p:cNvPr>
          <p:cNvSpPr txBox="1"/>
          <p:nvPr/>
        </p:nvSpPr>
        <p:spPr>
          <a:xfrm>
            <a:off x="5193978" y="3376181"/>
            <a:ext cx="598807" cy="215444"/>
          </a:xfrm>
          <a:prstGeom prst="rect">
            <a:avLst/>
          </a:prstGeom>
          <a:noFill/>
        </p:spPr>
        <p:txBody>
          <a:bodyPr wrap="square" rtlCol="0">
            <a:spAutoFit/>
          </a:bodyPr>
          <a:lstStyle/>
          <a:p>
            <a:r>
              <a:rPr lang="en-US" sz="800" dirty="0">
                <a:solidFill>
                  <a:schemeClr val="bg2">
                    <a:lumMod val="25000"/>
                  </a:schemeClr>
                </a:solidFill>
              </a:rPr>
              <a:t>    </a:t>
            </a:r>
            <a:r>
              <a:rPr lang="en-US" sz="700" dirty="0">
                <a:solidFill>
                  <a:schemeClr val="bg2">
                    <a:lumMod val="25000"/>
                  </a:schemeClr>
                </a:solidFill>
              </a:rPr>
              <a:t>Logits</a:t>
            </a:r>
            <a:r>
              <a:rPr lang="en-US" sz="800" dirty="0">
                <a:solidFill>
                  <a:schemeClr val="bg2">
                    <a:lumMod val="25000"/>
                  </a:schemeClr>
                </a:solidFill>
              </a:rPr>
              <a:t>   </a:t>
            </a:r>
          </a:p>
        </p:txBody>
      </p:sp>
      <p:pic>
        <p:nvPicPr>
          <p:cNvPr id="30" name="Imagem 29">
            <a:extLst>
              <a:ext uri="{FF2B5EF4-FFF2-40B4-BE49-F238E27FC236}">
                <a16:creationId xmlns:a16="http://schemas.microsoft.com/office/drawing/2014/main" id="{D5AF98EA-CEFE-2599-4B52-FDCB670AD999}"/>
              </a:ext>
            </a:extLst>
          </p:cNvPr>
          <p:cNvPicPr>
            <a:picLocks noChangeAspect="1"/>
          </p:cNvPicPr>
          <p:nvPr/>
        </p:nvPicPr>
        <p:blipFill>
          <a:blip r:embed="rId5"/>
          <a:stretch>
            <a:fillRect/>
          </a:stretch>
        </p:blipFill>
        <p:spPr>
          <a:xfrm>
            <a:off x="3710954" y="3193603"/>
            <a:ext cx="8311993" cy="1482827"/>
          </a:xfrm>
          <a:prstGeom prst="rect">
            <a:avLst/>
          </a:prstGeom>
        </p:spPr>
      </p:pic>
      <p:pic>
        <p:nvPicPr>
          <p:cNvPr id="32" name="Imagem 31">
            <a:extLst>
              <a:ext uri="{FF2B5EF4-FFF2-40B4-BE49-F238E27FC236}">
                <a16:creationId xmlns:a16="http://schemas.microsoft.com/office/drawing/2014/main" id="{8A4CDED9-AE66-BF2F-46D3-F997653B40C0}"/>
              </a:ext>
            </a:extLst>
          </p:cNvPr>
          <p:cNvPicPr>
            <a:picLocks noChangeAspect="1"/>
          </p:cNvPicPr>
          <p:nvPr/>
        </p:nvPicPr>
        <p:blipFill>
          <a:blip r:embed="rId6"/>
          <a:stretch>
            <a:fillRect/>
          </a:stretch>
        </p:blipFill>
        <p:spPr>
          <a:xfrm>
            <a:off x="3710955" y="4811367"/>
            <a:ext cx="8311993" cy="1713813"/>
          </a:xfrm>
          <a:prstGeom prst="rect">
            <a:avLst/>
          </a:prstGeom>
        </p:spPr>
      </p:pic>
      <p:sp>
        <p:nvSpPr>
          <p:cNvPr id="4" name="Marcador de Posição do Número do Diapositivo 3">
            <a:extLst>
              <a:ext uri="{FF2B5EF4-FFF2-40B4-BE49-F238E27FC236}">
                <a16:creationId xmlns:a16="http://schemas.microsoft.com/office/drawing/2014/main" id="{5CEA5C44-87D4-0B1C-7C17-E253A4B7F059}"/>
              </a:ext>
            </a:extLst>
          </p:cNvPr>
          <p:cNvSpPr>
            <a:spLocks noGrp="1"/>
          </p:cNvSpPr>
          <p:nvPr>
            <p:ph type="sldNum" sz="quarter" idx="12"/>
          </p:nvPr>
        </p:nvSpPr>
        <p:spPr/>
        <p:txBody>
          <a:bodyPr/>
          <a:lstStyle/>
          <a:p>
            <a:fld id="{6ADD9E23-0557-4D7D-A77C-8EC73AB41FF6}" type="slidenum">
              <a:rPr lang="pt-PT" smtClean="0"/>
              <a:t>30</a:t>
            </a:fld>
            <a:endParaRPr lang="pt-PT"/>
          </a:p>
        </p:txBody>
      </p:sp>
    </p:spTree>
    <p:extLst>
      <p:ext uri="{BB962C8B-B14F-4D97-AF65-F5344CB8AC3E}">
        <p14:creationId xmlns:p14="http://schemas.microsoft.com/office/powerpoint/2010/main" val="3323226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7E2953-8F17-3DA5-08BD-60E1C165352B}"/>
              </a:ext>
            </a:extLst>
          </p:cNvPr>
          <p:cNvSpPr>
            <a:spLocks noGrp="1"/>
          </p:cNvSpPr>
          <p:nvPr>
            <p:ph type="title"/>
          </p:nvPr>
        </p:nvSpPr>
        <p:spPr/>
        <p:txBody>
          <a:bodyPr/>
          <a:lstStyle/>
          <a:p>
            <a:r>
              <a:rPr lang="en-US" dirty="0"/>
              <a:t>Early Testing</a:t>
            </a:r>
          </a:p>
        </p:txBody>
      </p:sp>
      <p:sp>
        <p:nvSpPr>
          <p:cNvPr id="4" name="Marcador de Posição do Número do Diapositivo 3">
            <a:extLst>
              <a:ext uri="{FF2B5EF4-FFF2-40B4-BE49-F238E27FC236}">
                <a16:creationId xmlns:a16="http://schemas.microsoft.com/office/drawing/2014/main" id="{1D44EE59-A25A-2E21-0AF6-4F981C27EA2E}"/>
              </a:ext>
            </a:extLst>
          </p:cNvPr>
          <p:cNvSpPr>
            <a:spLocks noGrp="1"/>
          </p:cNvSpPr>
          <p:nvPr>
            <p:ph type="sldNum" sz="quarter" idx="12"/>
          </p:nvPr>
        </p:nvSpPr>
        <p:spPr/>
        <p:txBody>
          <a:bodyPr/>
          <a:lstStyle/>
          <a:p>
            <a:fld id="{6ADD9E23-0557-4D7D-A77C-8EC73AB41FF6}" type="slidenum">
              <a:rPr lang="pt-PT" smtClean="0"/>
              <a:t>31</a:t>
            </a:fld>
            <a:endParaRPr lang="pt-PT"/>
          </a:p>
        </p:txBody>
      </p:sp>
      <p:sp>
        <p:nvSpPr>
          <p:cNvPr id="5" name="Marcador de Posição de Conteúdo 4">
            <a:extLst>
              <a:ext uri="{FF2B5EF4-FFF2-40B4-BE49-F238E27FC236}">
                <a16:creationId xmlns:a16="http://schemas.microsoft.com/office/drawing/2014/main" id="{A547F3EA-0358-27DC-E8F2-49E96529BB3C}"/>
              </a:ext>
            </a:extLst>
          </p:cNvPr>
          <p:cNvSpPr>
            <a:spLocks noGrp="1"/>
          </p:cNvSpPr>
          <p:nvPr>
            <p:ph idx="1"/>
          </p:nvPr>
        </p:nvSpPr>
        <p:spPr/>
        <p:txBody>
          <a:bodyPr/>
          <a:lstStyle/>
          <a:p>
            <a:r>
              <a:rPr lang="pt-PT" dirty="0" err="1"/>
              <a:t>Model</a:t>
            </a:r>
            <a:r>
              <a:rPr lang="pt-PT" dirty="0"/>
              <a:t> to </a:t>
            </a:r>
            <a:r>
              <a:rPr lang="pt-PT" dirty="0" err="1"/>
              <a:t>evaluate</a:t>
            </a:r>
            <a:r>
              <a:rPr lang="pt-PT" dirty="0"/>
              <a:t>:</a:t>
            </a:r>
          </a:p>
          <a:p>
            <a:pPr lvl="1"/>
            <a:r>
              <a:rPr lang="pt-PT" dirty="0" err="1"/>
              <a:t>ViT</a:t>
            </a:r>
            <a:r>
              <a:rPr lang="pt-PT" dirty="0"/>
              <a:t> Base to GPT2</a:t>
            </a:r>
          </a:p>
          <a:p>
            <a:pPr lvl="1"/>
            <a:r>
              <a:rPr lang="pt-PT" dirty="0" err="1"/>
              <a:t>ViT</a:t>
            </a:r>
            <a:r>
              <a:rPr lang="pt-PT" dirty="0"/>
              <a:t> </a:t>
            </a:r>
            <a:r>
              <a:rPr lang="pt-PT" dirty="0" err="1"/>
              <a:t>large</a:t>
            </a:r>
            <a:r>
              <a:rPr lang="pt-PT" dirty="0"/>
              <a:t> to GPT2</a:t>
            </a:r>
          </a:p>
          <a:p>
            <a:r>
              <a:rPr lang="pt-PT" dirty="0" err="1"/>
              <a:t>Evaluation</a:t>
            </a:r>
            <a:r>
              <a:rPr lang="pt-PT" dirty="0"/>
              <a:t> </a:t>
            </a:r>
            <a:r>
              <a:rPr lang="pt-PT" dirty="0" err="1"/>
              <a:t>Metric</a:t>
            </a:r>
            <a:r>
              <a:rPr lang="pt-PT" dirty="0"/>
              <a:t>:</a:t>
            </a:r>
          </a:p>
          <a:p>
            <a:pPr lvl="1"/>
            <a:r>
              <a:rPr lang="pt-PT" dirty="0"/>
              <a:t>BLEU – </a:t>
            </a:r>
            <a:r>
              <a:rPr lang="pt-PT" dirty="0" err="1"/>
              <a:t>SacreBLEU</a:t>
            </a:r>
            <a:endParaRPr lang="pt-PT" dirty="0"/>
          </a:p>
          <a:p>
            <a:pPr lvl="1"/>
            <a:r>
              <a:rPr lang="pt-PT" dirty="0"/>
              <a:t>WER </a:t>
            </a:r>
          </a:p>
        </p:txBody>
      </p:sp>
      <p:pic>
        <p:nvPicPr>
          <p:cNvPr id="8" name="Imagem 7">
            <a:extLst>
              <a:ext uri="{FF2B5EF4-FFF2-40B4-BE49-F238E27FC236}">
                <a16:creationId xmlns:a16="http://schemas.microsoft.com/office/drawing/2014/main" id="{1C5EE687-4EED-6A79-9CE7-ACE24D9419A3}"/>
              </a:ext>
            </a:extLst>
          </p:cNvPr>
          <p:cNvPicPr>
            <a:picLocks noChangeAspect="1"/>
          </p:cNvPicPr>
          <p:nvPr/>
        </p:nvPicPr>
        <p:blipFill>
          <a:blip r:embed="rId3"/>
          <a:stretch>
            <a:fillRect/>
          </a:stretch>
        </p:blipFill>
        <p:spPr>
          <a:xfrm>
            <a:off x="3798430" y="5029769"/>
            <a:ext cx="5096586" cy="647790"/>
          </a:xfrm>
          <a:prstGeom prst="rect">
            <a:avLst/>
          </a:prstGeom>
        </p:spPr>
      </p:pic>
    </p:spTree>
    <p:extLst>
      <p:ext uri="{BB962C8B-B14F-4D97-AF65-F5344CB8AC3E}">
        <p14:creationId xmlns:p14="http://schemas.microsoft.com/office/powerpoint/2010/main" val="455873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7E2953-8F17-3DA5-08BD-60E1C165352B}"/>
              </a:ext>
            </a:extLst>
          </p:cNvPr>
          <p:cNvSpPr>
            <a:spLocks noGrp="1"/>
          </p:cNvSpPr>
          <p:nvPr>
            <p:ph type="title"/>
          </p:nvPr>
        </p:nvSpPr>
        <p:spPr/>
        <p:txBody>
          <a:bodyPr/>
          <a:lstStyle/>
          <a:p>
            <a:r>
              <a:rPr lang="en-US" dirty="0"/>
              <a:t>Early Testing</a:t>
            </a:r>
          </a:p>
        </p:txBody>
      </p:sp>
      <p:pic>
        <p:nvPicPr>
          <p:cNvPr id="6" name="Marcador de Posição de Conteúdo 5">
            <a:extLst>
              <a:ext uri="{FF2B5EF4-FFF2-40B4-BE49-F238E27FC236}">
                <a16:creationId xmlns:a16="http://schemas.microsoft.com/office/drawing/2014/main" id="{5633ED6A-260D-0B0C-CA9B-279E9C557C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0912" y="2253784"/>
            <a:ext cx="5655480" cy="3568966"/>
          </a:xfrm>
        </p:spPr>
      </p:pic>
      <p:sp>
        <p:nvSpPr>
          <p:cNvPr id="4" name="Marcador de Posição do Número do Diapositivo 3">
            <a:extLst>
              <a:ext uri="{FF2B5EF4-FFF2-40B4-BE49-F238E27FC236}">
                <a16:creationId xmlns:a16="http://schemas.microsoft.com/office/drawing/2014/main" id="{1D44EE59-A25A-2E21-0AF6-4F981C27EA2E}"/>
              </a:ext>
            </a:extLst>
          </p:cNvPr>
          <p:cNvSpPr>
            <a:spLocks noGrp="1"/>
          </p:cNvSpPr>
          <p:nvPr>
            <p:ph type="sldNum" sz="quarter" idx="12"/>
          </p:nvPr>
        </p:nvSpPr>
        <p:spPr/>
        <p:txBody>
          <a:bodyPr/>
          <a:lstStyle/>
          <a:p>
            <a:fld id="{6ADD9E23-0557-4D7D-A77C-8EC73AB41FF6}" type="slidenum">
              <a:rPr lang="pt-PT" smtClean="0"/>
              <a:t>32</a:t>
            </a:fld>
            <a:endParaRPr lang="pt-PT"/>
          </a:p>
        </p:txBody>
      </p:sp>
      <p:sp>
        <p:nvSpPr>
          <p:cNvPr id="5" name="Marcador de Posição de Conteúdo 4">
            <a:extLst>
              <a:ext uri="{FF2B5EF4-FFF2-40B4-BE49-F238E27FC236}">
                <a16:creationId xmlns:a16="http://schemas.microsoft.com/office/drawing/2014/main" id="{FC6B0EFC-7158-CC93-8A00-73D28117FFB6}"/>
              </a:ext>
            </a:extLst>
          </p:cNvPr>
          <p:cNvSpPr txBox="1">
            <a:spLocks/>
          </p:cNvSpPr>
          <p:nvPr/>
        </p:nvSpPr>
        <p:spPr>
          <a:xfrm>
            <a:off x="838200" y="173083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Model</a:t>
            </a:r>
            <a:r>
              <a:rPr lang="pt-PT" dirty="0"/>
              <a:t> to </a:t>
            </a:r>
            <a:r>
              <a:rPr lang="pt-PT" dirty="0" err="1"/>
              <a:t>evaluate</a:t>
            </a:r>
            <a:r>
              <a:rPr lang="pt-PT" dirty="0"/>
              <a:t>:</a:t>
            </a:r>
          </a:p>
          <a:p>
            <a:pPr lvl="1"/>
            <a:r>
              <a:rPr lang="pt-PT" dirty="0" err="1"/>
              <a:t>ViT</a:t>
            </a:r>
            <a:r>
              <a:rPr lang="pt-PT" dirty="0"/>
              <a:t> Base to GPT2</a:t>
            </a:r>
          </a:p>
          <a:p>
            <a:pPr lvl="1"/>
            <a:r>
              <a:rPr lang="pt-PT" dirty="0" err="1"/>
              <a:t>ViT</a:t>
            </a:r>
            <a:r>
              <a:rPr lang="pt-PT" dirty="0"/>
              <a:t> </a:t>
            </a:r>
            <a:r>
              <a:rPr lang="pt-PT" dirty="0" err="1"/>
              <a:t>large</a:t>
            </a:r>
            <a:r>
              <a:rPr lang="pt-PT" dirty="0"/>
              <a:t> to GPT2</a:t>
            </a:r>
          </a:p>
        </p:txBody>
      </p:sp>
    </p:spTree>
    <p:extLst>
      <p:ext uri="{BB962C8B-B14F-4D97-AF65-F5344CB8AC3E}">
        <p14:creationId xmlns:p14="http://schemas.microsoft.com/office/powerpoint/2010/main" val="123335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7E2953-8F17-3DA5-08BD-60E1C165352B}"/>
              </a:ext>
            </a:extLst>
          </p:cNvPr>
          <p:cNvSpPr>
            <a:spLocks noGrp="1"/>
          </p:cNvSpPr>
          <p:nvPr>
            <p:ph type="title"/>
          </p:nvPr>
        </p:nvSpPr>
        <p:spPr/>
        <p:txBody>
          <a:bodyPr/>
          <a:lstStyle/>
          <a:p>
            <a:r>
              <a:rPr lang="en-US" dirty="0"/>
              <a:t>Results</a:t>
            </a:r>
          </a:p>
        </p:txBody>
      </p:sp>
      <p:sp>
        <p:nvSpPr>
          <p:cNvPr id="3" name="Marcador de Posição de Conteúdo 2">
            <a:extLst>
              <a:ext uri="{FF2B5EF4-FFF2-40B4-BE49-F238E27FC236}">
                <a16:creationId xmlns:a16="http://schemas.microsoft.com/office/drawing/2014/main" id="{7C7B8997-4952-DCFA-351C-63C3B0CF3BE2}"/>
              </a:ext>
            </a:extLst>
          </p:cNvPr>
          <p:cNvSpPr>
            <a:spLocks noGrp="1"/>
          </p:cNvSpPr>
          <p:nvPr>
            <p:ph idx="1"/>
          </p:nvPr>
        </p:nvSpPr>
        <p:spPr/>
        <p:txBody>
          <a:bodyPr/>
          <a:lstStyle/>
          <a:p>
            <a:r>
              <a:rPr lang="en-US" dirty="0"/>
              <a:t>Similar Data of the Training dataset:</a:t>
            </a:r>
          </a:p>
          <a:p>
            <a:pPr lvl="1"/>
            <a:r>
              <a:rPr lang="en-US" dirty="0"/>
              <a:t>BLEU:</a:t>
            </a:r>
          </a:p>
          <a:p>
            <a:pPr lvl="2"/>
            <a:r>
              <a:rPr lang="en-US" dirty="0"/>
              <a:t>Decoder Name: 91,71</a:t>
            </a:r>
          </a:p>
          <a:p>
            <a:pPr lvl="2"/>
            <a:r>
              <a:rPr lang="en-US" dirty="0"/>
              <a:t>Decoder Location: 81,10</a:t>
            </a:r>
          </a:p>
          <a:p>
            <a:pPr lvl="2"/>
            <a:r>
              <a:rPr lang="en-US" dirty="0"/>
              <a:t>Decoder Date: 100</a:t>
            </a:r>
          </a:p>
          <a:p>
            <a:pPr lvl="1"/>
            <a:r>
              <a:rPr lang="en-US" dirty="0"/>
              <a:t>WER</a:t>
            </a:r>
          </a:p>
          <a:p>
            <a:pPr lvl="2"/>
            <a:r>
              <a:rPr lang="en-US" dirty="0"/>
              <a:t>Decoder Name: 0,074</a:t>
            </a:r>
          </a:p>
          <a:p>
            <a:pPr lvl="2"/>
            <a:r>
              <a:rPr lang="en-US" dirty="0"/>
              <a:t>Decoder Location: 0,18</a:t>
            </a:r>
          </a:p>
          <a:p>
            <a:pPr lvl="2"/>
            <a:r>
              <a:rPr lang="en-US" dirty="0"/>
              <a:t>Decoder Date:0,0</a:t>
            </a:r>
          </a:p>
          <a:p>
            <a:pPr lvl="1"/>
            <a:r>
              <a:rPr lang="en-US" dirty="0"/>
              <a:t>YOLO:</a:t>
            </a:r>
          </a:p>
          <a:p>
            <a:pPr lvl="2"/>
            <a:r>
              <a:rPr lang="en-US" dirty="0"/>
              <a:t>Failed to identify Labels on 2 images of 128 images.</a:t>
            </a:r>
          </a:p>
        </p:txBody>
      </p:sp>
      <p:sp>
        <p:nvSpPr>
          <p:cNvPr id="4" name="Marcador de Posição do Número do Diapositivo 3">
            <a:extLst>
              <a:ext uri="{FF2B5EF4-FFF2-40B4-BE49-F238E27FC236}">
                <a16:creationId xmlns:a16="http://schemas.microsoft.com/office/drawing/2014/main" id="{1D44EE59-A25A-2E21-0AF6-4F981C27EA2E}"/>
              </a:ext>
            </a:extLst>
          </p:cNvPr>
          <p:cNvSpPr>
            <a:spLocks noGrp="1"/>
          </p:cNvSpPr>
          <p:nvPr>
            <p:ph type="sldNum" sz="quarter" idx="12"/>
          </p:nvPr>
        </p:nvSpPr>
        <p:spPr/>
        <p:txBody>
          <a:bodyPr/>
          <a:lstStyle/>
          <a:p>
            <a:fld id="{6ADD9E23-0557-4D7D-A77C-8EC73AB41FF6}" type="slidenum">
              <a:rPr lang="pt-PT" smtClean="0"/>
              <a:t>33</a:t>
            </a:fld>
            <a:endParaRPr lang="pt-PT"/>
          </a:p>
        </p:txBody>
      </p:sp>
    </p:spTree>
    <p:extLst>
      <p:ext uri="{BB962C8B-B14F-4D97-AF65-F5344CB8AC3E}">
        <p14:creationId xmlns:p14="http://schemas.microsoft.com/office/powerpoint/2010/main" val="244891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7E2953-8F17-3DA5-08BD-60E1C165352B}"/>
              </a:ext>
            </a:extLst>
          </p:cNvPr>
          <p:cNvSpPr>
            <a:spLocks noGrp="1"/>
          </p:cNvSpPr>
          <p:nvPr>
            <p:ph type="title"/>
          </p:nvPr>
        </p:nvSpPr>
        <p:spPr/>
        <p:txBody>
          <a:bodyPr/>
          <a:lstStyle/>
          <a:p>
            <a:r>
              <a:rPr lang="en-US" dirty="0"/>
              <a:t>Results</a:t>
            </a:r>
          </a:p>
        </p:txBody>
      </p:sp>
      <p:sp>
        <p:nvSpPr>
          <p:cNvPr id="3" name="Marcador de Posição de Conteúdo 2">
            <a:extLst>
              <a:ext uri="{FF2B5EF4-FFF2-40B4-BE49-F238E27FC236}">
                <a16:creationId xmlns:a16="http://schemas.microsoft.com/office/drawing/2014/main" id="{7C7B8997-4952-DCFA-351C-63C3B0CF3BE2}"/>
              </a:ext>
            </a:extLst>
          </p:cNvPr>
          <p:cNvSpPr>
            <a:spLocks noGrp="1"/>
          </p:cNvSpPr>
          <p:nvPr>
            <p:ph idx="1"/>
          </p:nvPr>
        </p:nvSpPr>
        <p:spPr/>
        <p:txBody>
          <a:bodyPr/>
          <a:lstStyle/>
          <a:p>
            <a:r>
              <a:rPr lang="en-US" dirty="0"/>
              <a:t>Real World Data:</a:t>
            </a:r>
          </a:p>
          <a:p>
            <a:pPr lvl="1"/>
            <a:r>
              <a:rPr lang="en-US" dirty="0"/>
              <a:t>BLEU:</a:t>
            </a:r>
          </a:p>
          <a:p>
            <a:pPr lvl="2"/>
            <a:r>
              <a:rPr lang="en-US" dirty="0"/>
              <a:t>Decoder Name: 3,86</a:t>
            </a:r>
          </a:p>
          <a:p>
            <a:pPr lvl="2"/>
            <a:r>
              <a:rPr lang="en-US" dirty="0"/>
              <a:t>Decoder Location: 2,43</a:t>
            </a:r>
          </a:p>
          <a:p>
            <a:pPr lvl="2"/>
            <a:r>
              <a:rPr lang="en-US" dirty="0"/>
              <a:t>Decoder Date:6,29</a:t>
            </a:r>
          </a:p>
          <a:p>
            <a:pPr lvl="1"/>
            <a:r>
              <a:rPr lang="en-US" dirty="0"/>
              <a:t>WER</a:t>
            </a:r>
          </a:p>
          <a:p>
            <a:pPr lvl="2"/>
            <a:r>
              <a:rPr lang="en-US" dirty="0"/>
              <a:t>Decoder Name: 1,06</a:t>
            </a:r>
          </a:p>
          <a:p>
            <a:pPr lvl="2"/>
            <a:r>
              <a:rPr lang="en-US" dirty="0"/>
              <a:t>Decoder Location: 1,18</a:t>
            </a:r>
          </a:p>
          <a:p>
            <a:pPr lvl="2"/>
            <a:r>
              <a:rPr lang="en-US" dirty="0"/>
              <a:t>Decoder Date:0,99</a:t>
            </a:r>
          </a:p>
          <a:p>
            <a:pPr lvl="1"/>
            <a:r>
              <a:rPr lang="en-US" dirty="0"/>
              <a:t>YOLO:</a:t>
            </a:r>
          </a:p>
          <a:p>
            <a:pPr lvl="2"/>
            <a:r>
              <a:rPr lang="en-US" dirty="0"/>
              <a:t>Failed to identify Labels on 17 images of 1078 images.</a:t>
            </a:r>
          </a:p>
        </p:txBody>
      </p:sp>
      <p:sp>
        <p:nvSpPr>
          <p:cNvPr id="4" name="Marcador de Posição do Número do Diapositivo 3">
            <a:extLst>
              <a:ext uri="{FF2B5EF4-FFF2-40B4-BE49-F238E27FC236}">
                <a16:creationId xmlns:a16="http://schemas.microsoft.com/office/drawing/2014/main" id="{1D44EE59-A25A-2E21-0AF6-4F981C27EA2E}"/>
              </a:ext>
            </a:extLst>
          </p:cNvPr>
          <p:cNvSpPr>
            <a:spLocks noGrp="1"/>
          </p:cNvSpPr>
          <p:nvPr>
            <p:ph type="sldNum" sz="quarter" idx="12"/>
          </p:nvPr>
        </p:nvSpPr>
        <p:spPr/>
        <p:txBody>
          <a:bodyPr/>
          <a:lstStyle/>
          <a:p>
            <a:fld id="{6ADD9E23-0557-4D7D-A77C-8EC73AB41FF6}" type="slidenum">
              <a:rPr lang="pt-PT" smtClean="0"/>
              <a:t>34</a:t>
            </a:fld>
            <a:endParaRPr lang="pt-PT"/>
          </a:p>
        </p:txBody>
      </p:sp>
    </p:spTree>
    <p:extLst>
      <p:ext uri="{BB962C8B-B14F-4D97-AF65-F5344CB8AC3E}">
        <p14:creationId xmlns:p14="http://schemas.microsoft.com/office/powerpoint/2010/main" val="241081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7E2953-8F17-3DA5-08BD-60E1C165352B}"/>
              </a:ext>
            </a:extLst>
          </p:cNvPr>
          <p:cNvSpPr>
            <a:spLocks noGrp="1"/>
          </p:cNvSpPr>
          <p:nvPr>
            <p:ph type="title"/>
          </p:nvPr>
        </p:nvSpPr>
        <p:spPr/>
        <p:txBody>
          <a:bodyPr/>
          <a:lstStyle/>
          <a:p>
            <a:r>
              <a:rPr lang="en-US" dirty="0"/>
              <a:t>Conclusions and Future Work</a:t>
            </a:r>
          </a:p>
        </p:txBody>
      </p:sp>
      <p:sp>
        <p:nvSpPr>
          <p:cNvPr id="3" name="Marcador de Posição de Conteúdo 2">
            <a:extLst>
              <a:ext uri="{FF2B5EF4-FFF2-40B4-BE49-F238E27FC236}">
                <a16:creationId xmlns:a16="http://schemas.microsoft.com/office/drawing/2014/main" id="{7C7B8997-4952-DCFA-351C-63C3B0CF3BE2}"/>
              </a:ext>
            </a:extLst>
          </p:cNvPr>
          <p:cNvSpPr>
            <a:spLocks noGrp="1"/>
          </p:cNvSpPr>
          <p:nvPr>
            <p:ph idx="1"/>
          </p:nvPr>
        </p:nvSpPr>
        <p:spPr/>
        <p:txBody>
          <a:bodyPr/>
          <a:lstStyle/>
          <a:p>
            <a:r>
              <a:rPr lang="en-US" dirty="0"/>
              <a:t>This model results can be very good in case of standardized data but its no suitable for real world cases.</a:t>
            </a:r>
          </a:p>
          <a:p>
            <a:pPr lvl="1"/>
            <a:r>
              <a:rPr lang="en-US" dirty="0"/>
              <a:t>Increase the training datasets by:</a:t>
            </a:r>
          </a:p>
          <a:p>
            <a:pPr lvl="2"/>
            <a:r>
              <a:rPr lang="en-US" dirty="0"/>
              <a:t>Annotate manually more images</a:t>
            </a:r>
          </a:p>
          <a:p>
            <a:pPr lvl="2"/>
            <a:r>
              <a:rPr lang="en-US" dirty="0"/>
              <a:t>Include more empty label examples</a:t>
            </a:r>
          </a:p>
          <a:p>
            <a:pPr lvl="2"/>
            <a:r>
              <a:rPr lang="en-US" dirty="0"/>
              <a:t>Include more text font that fake labels can be written</a:t>
            </a:r>
          </a:p>
          <a:p>
            <a:r>
              <a:rPr lang="en-US" dirty="0"/>
              <a:t>Proving the capabilities of such model design.</a:t>
            </a:r>
          </a:p>
          <a:p>
            <a:r>
              <a:rPr lang="en-US" dirty="0"/>
              <a:t>Exploiting the attention mechanism to work to perform task.</a:t>
            </a:r>
          </a:p>
          <a:p>
            <a:r>
              <a:rPr lang="en-US" dirty="0"/>
              <a:t>Potential uses on CAD.</a:t>
            </a:r>
          </a:p>
          <a:p>
            <a:endParaRPr lang="en-US" dirty="0"/>
          </a:p>
        </p:txBody>
      </p:sp>
      <p:sp>
        <p:nvSpPr>
          <p:cNvPr id="4" name="Marcador de Posição do Número do Diapositivo 3">
            <a:extLst>
              <a:ext uri="{FF2B5EF4-FFF2-40B4-BE49-F238E27FC236}">
                <a16:creationId xmlns:a16="http://schemas.microsoft.com/office/drawing/2014/main" id="{1D44EE59-A25A-2E21-0AF6-4F981C27EA2E}"/>
              </a:ext>
            </a:extLst>
          </p:cNvPr>
          <p:cNvSpPr>
            <a:spLocks noGrp="1"/>
          </p:cNvSpPr>
          <p:nvPr>
            <p:ph type="sldNum" sz="quarter" idx="12"/>
          </p:nvPr>
        </p:nvSpPr>
        <p:spPr/>
        <p:txBody>
          <a:bodyPr/>
          <a:lstStyle/>
          <a:p>
            <a:fld id="{6ADD9E23-0557-4D7D-A77C-8EC73AB41FF6}" type="slidenum">
              <a:rPr lang="pt-PT" smtClean="0"/>
              <a:t>35</a:t>
            </a:fld>
            <a:endParaRPr lang="pt-PT"/>
          </a:p>
        </p:txBody>
      </p:sp>
    </p:spTree>
    <p:extLst>
      <p:ext uri="{BB962C8B-B14F-4D97-AF65-F5344CB8AC3E}">
        <p14:creationId xmlns:p14="http://schemas.microsoft.com/office/powerpoint/2010/main" val="2723339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35CB87-2615-8668-E349-5399518D8BDD}"/>
              </a:ext>
            </a:extLst>
          </p:cNvPr>
          <p:cNvSpPr>
            <a:spLocks noGrp="1"/>
          </p:cNvSpPr>
          <p:nvPr>
            <p:ph type="title"/>
          </p:nvPr>
        </p:nvSpPr>
        <p:spPr/>
        <p:txBody>
          <a:bodyPr/>
          <a:lstStyle/>
          <a:p>
            <a:r>
              <a:rPr lang="pt-PT" dirty="0"/>
              <a:t>Obrigado</a:t>
            </a:r>
          </a:p>
        </p:txBody>
      </p:sp>
      <p:pic>
        <p:nvPicPr>
          <p:cNvPr id="6" name="Marcador de Posição de Conteúdo 5">
            <a:extLst>
              <a:ext uri="{FF2B5EF4-FFF2-40B4-BE49-F238E27FC236}">
                <a16:creationId xmlns:a16="http://schemas.microsoft.com/office/drawing/2014/main" id="{677A5A4C-9557-CC40-28CC-4200082C1B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1540" y="1542373"/>
            <a:ext cx="3628920" cy="3773253"/>
          </a:xfrm>
        </p:spPr>
      </p:pic>
      <p:sp>
        <p:nvSpPr>
          <p:cNvPr id="4" name="Marcador de Posição do Número do Diapositivo 3">
            <a:extLst>
              <a:ext uri="{FF2B5EF4-FFF2-40B4-BE49-F238E27FC236}">
                <a16:creationId xmlns:a16="http://schemas.microsoft.com/office/drawing/2014/main" id="{02865823-F2F7-9BCC-8B0F-12AA58B0FD79}"/>
              </a:ext>
            </a:extLst>
          </p:cNvPr>
          <p:cNvSpPr>
            <a:spLocks noGrp="1"/>
          </p:cNvSpPr>
          <p:nvPr>
            <p:ph type="sldNum" sz="quarter" idx="12"/>
          </p:nvPr>
        </p:nvSpPr>
        <p:spPr/>
        <p:txBody>
          <a:bodyPr/>
          <a:lstStyle/>
          <a:p>
            <a:fld id="{6ADD9E23-0557-4D7D-A77C-8EC73AB41FF6}" type="slidenum">
              <a:rPr lang="pt-PT" smtClean="0"/>
              <a:t>36</a:t>
            </a:fld>
            <a:endParaRPr lang="pt-PT"/>
          </a:p>
        </p:txBody>
      </p:sp>
    </p:spTree>
    <p:extLst>
      <p:ext uri="{BB962C8B-B14F-4D97-AF65-F5344CB8AC3E}">
        <p14:creationId xmlns:p14="http://schemas.microsoft.com/office/powerpoint/2010/main" val="3302658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CD282B-A8FA-9006-1071-2C0DA942B0E6}"/>
              </a:ext>
            </a:extLst>
          </p:cNvPr>
          <p:cNvSpPr>
            <a:spLocks noGrp="1"/>
          </p:cNvSpPr>
          <p:nvPr>
            <p:ph type="title"/>
          </p:nvPr>
        </p:nvSpPr>
        <p:spPr/>
        <p:txBody>
          <a:bodyPr/>
          <a:lstStyle/>
          <a:p>
            <a:r>
              <a:rPr lang="en-US" dirty="0"/>
              <a:t>Presentation Structure</a:t>
            </a:r>
          </a:p>
        </p:txBody>
      </p:sp>
      <p:sp>
        <p:nvSpPr>
          <p:cNvPr id="3" name="Marcador de Posição de Conteúdo 2">
            <a:extLst>
              <a:ext uri="{FF2B5EF4-FFF2-40B4-BE49-F238E27FC236}">
                <a16:creationId xmlns:a16="http://schemas.microsoft.com/office/drawing/2014/main" id="{DA10A3A6-D692-995D-B5B8-A7F1000A423B}"/>
              </a:ext>
            </a:extLst>
          </p:cNvPr>
          <p:cNvSpPr>
            <a:spLocks noGrp="1"/>
          </p:cNvSpPr>
          <p:nvPr>
            <p:ph idx="1"/>
          </p:nvPr>
        </p:nvSpPr>
        <p:spPr/>
        <p:txBody>
          <a:bodyPr>
            <a:normAutofit fontScale="92500" lnSpcReduction="10000"/>
          </a:bodyPr>
          <a:lstStyle/>
          <a:p>
            <a:r>
              <a:rPr lang="en-US" b="1" dirty="0"/>
              <a:t>Background</a:t>
            </a:r>
          </a:p>
          <a:p>
            <a:pPr lvl="1"/>
            <a:r>
              <a:rPr lang="en-US" dirty="0"/>
              <a:t>YOLOv4</a:t>
            </a:r>
          </a:p>
          <a:p>
            <a:pPr lvl="1"/>
            <a:r>
              <a:rPr lang="en-US" dirty="0"/>
              <a:t>Transformers</a:t>
            </a:r>
          </a:p>
          <a:p>
            <a:r>
              <a:rPr lang="en-US" dirty="0"/>
              <a:t>Implementation</a:t>
            </a:r>
          </a:p>
          <a:p>
            <a:pPr lvl="1"/>
            <a:r>
              <a:rPr lang="en-US" dirty="0"/>
              <a:t>Dataset</a:t>
            </a:r>
          </a:p>
          <a:p>
            <a:pPr lvl="1"/>
            <a:r>
              <a:rPr lang="en-US" dirty="0"/>
              <a:t>Data Preparation</a:t>
            </a:r>
          </a:p>
          <a:p>
            <a:pPr lvl="1"/>
            <a:r>
              <a:rPr lang="en-US" dirty="0"/>
              <a:t>Pre-processing module</a:t>
            </a:r>
          </a:p>
          <a:p>
            <a:pPr lvl="1"/>
            <a:r>
              <a:rPr lang="en-US" dirty="0"/>
              <a:t>Transformer Encoder</a:t>
            </a:r>
          </a:p>
          <a:p>
            <a:pPr lvl="1"/>
            <a:r>
              <a:rPr lang="en-US" dirty="0"/>
              <a:t>Transformer Decoder</a:t>
            </a:r>
          </a:p>
          <a:p>
            <a:r>
              <a:rPr lang="en-US" dirty="0"/>
              <a:t>Results</a:t>
            </a:r>
          </a:p>
          <a:p>
            <a:r>
              <a:rPr lang="en-US" dirty="0"/>
              <a:t>Conclusions</a:t>
            </a:r>
          </a:p>
        </p:txBody>
      </p:sp>
      <p:sp>
        <p:nvSpPr>
          <p:cNvPr id="4" name="Marcador de Posição do Número do Diapositivo 3">
            <a:extLst>
              <a:ext uri="{FF2B5EF4-FFF2-40B4-BE49-F238E27FC236}">
                <a16:creationId xmlns:a16="http://schemas.microsoft.com/office/drawing/2014/main" id="{63CFAB83-332A-C36F-2C97-AEEC012CCC9C}"/>
              </a:ext>
            </a:extLst>
          </p:cNvPr>
          <p:cNvSpPr>
            <a:spLocks noGrp="1"/>
          </p:cNvSpPr>
          <p:nvPr>
            <p:ph type="sldNum" sz="quarter" idx="12"/>
          </p:nvPr>
        </p:nvSpPr>
        <p:spPr/>
        <p:txBody>
          <a:bodyPr/>
          <a:lstStyle/>
          <a:p>
            <a:fld id="{6ADD9E23-0557-4D7D-A77C-8EC73AB41FF6}" type="slidenum">
              <a:rPr lang="pt-PT" smtClean="0"/>
              <a:t>4</a:t>
            </a:fld>
            <a:endParaRPr lang="pt-PT"/>
          </a:p>
        </p:txBody>
      </p:sp>
    </p:spTree>
    <p:extLst>
      <p:ext uri="{BB962C8B-B14F-4D97-AF65-F5344CB8AC3E}">
        <p14:creationId xmlns:p14="http://schemas.microsoft.com/office/powerpoint/2010/main" val="1301958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0604D-3911-38FE-3999-CA9FFD68F7B5}"/>
              </a:ext>
            </a:extLst>
          </p:cNvPr>
          <p:cNvSpPr>
            <a:spLocks noGrp="1"/>
          </p:cNvSpPr>
          <p:nvPr>
            <p:ph type="title"/>
          </p:nvPr>
        </p:nvSpPr>
        <p:spPr/>
        <p:txBody>
          <a:bodyPr/>
          <a:lstStyle/>
          <a:p>
            <a:r>
              <a:rPr lang="pt-PT" dirty="0"/>
              <a:t>Background – YOLOv4 (1)</a:t>
            </a:r>
          </a:p>
        </p:txBody>
      </p:sp>
      <p:sp>
        <p:nvSpPr>
          <p:cNvPr id="3" name="Marcador de Posição de Conteúdo 2">
            <a:extLst>
              <a:ext uri="{FF2B5EF4-FFF2-40B4-BE49-F238E27FC236}">
                <a16:creationId xmlns:a16="http://schemas.microsoft.com/office/drawing/2014/main" id="{C53D52FD-0677-E957-6E2E-20D033F641AB}"/>
              </a:ext>
            </a:extLst>
          </p:cNvPr>
          <p:cNvSpPr>
            <a:spLocks noGrp="1"/>
          </p:cNvSpPr>
          <p:nvPr>
            <p:ph idx="1"/>
          </p:nvPr>
        </p:nvSpPr>
        <p:spPr>
          <a:xfrm>
            <a:off x="838200" y="1825625"/>
            <a:ext cx="5435600" cy="4351338"/>
          </a:xfrm>
        </p:spPr>
        <p:txBody>
          <a:bodyPr>
            <a:normAutofit/>
          </a:bodyPr>
          <a:lstStyle/>
          <a:p>
            <a:r>
              <a:rPr lang="pt-PT" dirty="0"/>
              <a:t>Top performance</a:t>
            </a:r>
          </a:p>
          <a:p>
            <a:pPr lvl="1"/>
            <a:r>
              <a:rPr lang="en-US" dirty="0"/>
              <a:t>Object recognition and region segmentation</a:t>
            </a:r>
          </a:p>
          <a:p>
            <a:r>
              <a:rPr lang="en-US" dirty="0"/>
              <a:t>Structure</a:t>
            </a:r>
          </a:p>
          <a:p>
            <a:pPr lvl="1"/>
            <a:r>
              <a:rPr lang="pt-PT" dirty="0" err="1"/>
              <a:t>Backbone</a:t>
            </a:r>
            <a:r>
              <a:rPr lang="pt-PT" dirty="0"/>
              <a:t>:</a:t>
            </a:r>
          </a:p>
          <a:p>
            <a:pPr lvl="2"/>
            <a:r>
              <a:rPr lang="pt-PT" dirty="0"/>
              <a:t>CSPDarknet53</a:t>
            </a:r>
          </a:p>
          <a:p>
            <a:pPr lvl="1"/>
            <a:r>
              <a:rPr lang="pt-PT" dirty="0"/>
              <a:t>NECK:</a:t>
            </a:r>
          </a:p>
          <a:p>
            <a:pPr lvl="2"/>
            <a:r>
              <a:rPr lang="pt-PT" dirty="0"/>
              <a:t>SPP </a:t>
            </a:r>
            <a:r>
              <a:rPr lang="pt-PT" dirty="0" err="1"/>
              <a:t>block</a:t>
            </a:r>
            <a:endParaRPr lang="pt-PT" dirty="0"/>
          </a:p>
          <a:p>
            <a:pPr lvl="2"/>
            <a:r>
              <a:rPr lang="pt-PT" dirty="0" err="1"/>
              <a:t>PANet</a:t>
            </a:r>
            <a:r>
              <a:rPr lang="pt-PT" dirty="0"/>
              <a:t> </a:t>
            </a:r>
          </a:p>
          <a:p>
            <a:pPr lvl="1"/>
            <a:r>
              <a:rPr lang="pt-PT" dirty="0" err="1"/>
              <a:t>Head</a:t>
            </a:r>
            <a:r>
              <a:rPr lang="pt-PT" dirty="0"/>
              <a:t>:</a:t>
            </a:r>
          </a:p>
          <a:p>
            <a:pPr lvl="2"/>
            <a:r>
              <a:rPr lang="pt-PT" dirty="0"/>
              <a:t> YOLOv3</a:t>
            </a:r>
          </a:p>
        </p:txBody>
      </p:sp>
      <p:pic>
        <p:nvPicPr>
          <p:cNvPr id="7" name="Picture 4" descr="YOLO Algorithm and YOLO Object Detection -">
            <a:extLst>
              <a:ext uri="{FF2B5EF4-FFF2-40B4-BE49-F238E27FC236}">
                <a16:creationId xmlns:a16="http://schemas.microsoft.com/office/drawing/2014/main" id="{05116A38-44BA-5F2E-8FB1-3090A0CFE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980" y="1825626"/>
            <a:ext cx="5706270" cy="380418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Posição do Número do Diapositivo 3">
            <a:extLst>
              <a:ext uri="{FF2B5EF4-FFF2-40B4-BE49-F238E27FC236}">
                <a16:creationId xmlns:a16="http://schemas.microsoft.com/office/drawing/2014/main" id="{1E25B2CA-44F2-FE9C-9D66-2DAD50E37BBC}"/>
              </a:ext>
            </a:extLst>
          </p:cNvPr>
          <p:cNvSpPr>
            <a:spLocks noGrp="1"/>
          </p:cNvSpPr>
          <p:nvPr>
            <p:ph type="sldNum" sz="quarter" idx="12"/>
          </p:nvPr>
        </p:nvSpPr>
        <p:spPr/>
        <p:txBody>
          <a:bodyPr/>
          <a:lstStyle/>
          <a:p>
            <a:fld id="{6ADD9E23-0557-4D7D-A77C-8EC73AB41FF6}" type="slidenum">
              <a:rPr lang="pt-PT" smtClean="0"/>
              <a:t>5</a:t>
            </a:fld>
            <a:endParaRPr lang="pt-PT"/>
          </a:p>
        </p:txBody>
      </p:sp>
    </p:spTree>
    <p:extLst>
      <p:ext uri="{BB962C8B-B14F-4D97-AF65-F5344CB8AC3E}">
        <p14:creationId xmlns:p14="http://schemas.microsoft.com/office/powerpoint/2010/main" val="836285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0604D-3911-38FE-3999-CA9FFD68F7B5}"/>
              </a:ext>
            </a:extLst>
          </p:cNvPr>
          <p:cNvSpPr>
            <a:spLocks noGrp="1"/>
          </p:cNvSpPr>
          <p:nvPr>
            <p:ph type="title"/>
          </p:nvPr>
        </p:nvSpPr>
        <p:spPr/>
        <p:txBody>
          <a:bodyPr/>
          <a:lstStyle/>
          <a:p>
            <a:r>
              <a:rPr lang="pt-PT" dirty="0"/>
              <a:t>Background – YOLOv4 (2)</a:t>
            </a:r>
          </a:p>
        </p:txBody>
      </p:sp>
      <p:sp>
        <p:nvSpPr>
          <p:cNvPr id="3" name="Marcador de Posição de Conteúdo 2">
            <a:extLst>
              <a:ext uri="{FF2B5EF4-FFF2-40B4-BE49-F238E27FC236}">
                <a16:creationId xmlns:a16="http://schemas.microsoft.com/office/drawing/2014/main" id="{C53D52FD-0677-E957-6E2E-20D033F641AB}"/>
              </a:ext>
            </a:extLst>
          </p:cNvPr>
          <p:cNvSpPr>
            <a:spLocks noGrp="1"/>
          </p:cNvSpPr>
          <p:nvPr>
            <p:ph idx="1"/>
          </p:nvPr>
        </p:nvSpPr>
        <p:spPr>
          <a:xfrm>
            <a:off x="838200" y="1825625"/>
            <a:ext cx="5435600" cy="4351338"/>
          </a:xfrm>
        </p:spPr>
        <p:txBody>
          <a:bodyPr>
            <a:normAutofit/>
          </a:bodyPr>
          <a:lstStyle/>
          <a:p>
            <a:r>
              <a:rPr lang="pt-PT" dirty="0"/>
              <a:t>Top performance</a:t>
            </a:r>
          </a:p>
          <a:p>
            <a:pPr lvl="1"/>
            <a:r>
              <a:rPr lang="en-US" dirty="0"/>
              <a:t>Object recognition and region segmentation</a:t>
            </a:r>
          </a:p>
          <a:p>
            <a:r>
              <a:rPr lang="en-US" dirty="0"/>
              <a:t>Structure</a:t>
            </a:r>
          </a:p>
          <a:p>
            <a:pPr lvl="1"/>
            <a:r>
              <a:rPr lang="pt-PT" dirty="0" err="1"/>
              <a:t>Backbone</a:t>
            </a:r>
            <a:r>
              <a:rPr lang="pt-PT" dirty="0"/>
              <a:t>:</a:t>
            </a:r>
          </a:p>
          <a:p>
            <a:pPr lvl="2"/>
            <a:r>
              <a:rPr lang="pt-PT" dirty="0"/>
              <a:t>CSPDarknet53</a:t>
            </a:r>
          </a:p>
          <a:p>
            <a:pPr lvl="1"/>
            <a:r>
              <a:rPr lang="pt-PT" dirty="0"/>
              <a:t>NECK:</a:t>
            </a:r>
          </a:p>
          <a:p>
            <a:pPr lvl="2"/>
            <a:r>
              <a:rPr lang="pt-PT" dirty="0"/>
              <a:t>SPP </a:t>
            </a:r>
            <a:r>
              <a:rPr lang="pt-PT" dirty="0" err="1"/>
              <a:t>block</a:t>
            </a:r>
            <a:endParaRPr lang="pt-PT" dirty="0"/>
          </a:p>
          <a:p>
            <a:pPr lvl="2"/>
            <a:r>
              <a:rPr lang="pt-PT" dirty="0" err="1"/>
              <a:t>PANet</a:t>
            </a:r>
            <a:r>
              <a:rPr lang="pt-PT" dirty="0"/>
              <a:t> </a:t>
            </a:r>
          </a:p>
          <a:p>
            <a:pPr lvl="1"/>
            <a:r>
              <a:rPr lang="pt-PT" dirty="0" err="1"/>
              <a:t>Head</a:t>
            </a:r>
            <a:r>
              <a:rPr lang="pt-PT" dirty="0"/>
              <a:t>:</a:t>
            </a:r>
          </a:p>
          <a:p>
            <a:pPr lvl="2"/>
            <a:r>
              <a:rPr lang="pt-PT" dirty="0"/>
              <a:t> YOLOv3</a:t>
            </a:r>
          </a:p>
        </p:txBody>
      </p:sp>
      <p:sp>
        <p:nvSpPr>
          <p:cNvPr id="4" name="Marcador de Posição do Número do Diapositivo 3">
            <a:extLst>
              <a:ext uri="{FF2B5EF4-FFF2-40B4-BE49-F238E27FC236}">
                <a16:creationId xmlns:a16="http://schemas.microsoft.com/office/drawing/2014/main" id="{1E25B2CA-44F2-FE9C-9D66-2DAD50E37BBC}"/>
              </a:ext>
            </a:extLst>
          </p:cNvPr>
          <p:cNvSpPr>
            <a:spLocks noGrp="1"/>
          </p:cNvSpPr>
          <p:nvPr>
            <p:ph type="sldNum" sz="quarter" idx="12"/>
          </p:nvPr>
        </p:nvSpPr>
        <p:spPr/>
        <p:txBody>
          <a:bodyPr/>
          <a:lstStyle/>
          <a:p>
            <a:fld id="{6ADD9E23-0557-4D7D-A77C-8EC73AB41FF6}" type="slidenum">
              <a:rPr lang="pt-PT" smtClean="0"/>
              <a:t>6</a:t>
            </a:fld>
            <a:endParaRPr lang="pt-PT"/>
          </a:p>
        </p:txBody>
      </p:sp>
      <p:pic>
        <p:nvPicPr>
          <p:cNvPr id="9" name="Imagem 8">
            <a:extLst>
              <a:ext uri="{FF2B5EF4-FFF2-40B4-BE49-F238E27FC236}">
                <a16:creationId xmlns:a16="http://schemas.microsoft.com/office/drawing/2014/main" id="{C8EB493F-5B27-51E6-28A4-AB7384DE6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119" y="2074849"/>
            <a:ext cx="3509338" cy="3490056"/>
          </a:xfrm>
          <a:prstGeom prst="rect">
            <a:avLst/>
          </a:prstGeom>
        </p:spPr>
      </p:pic>
      <p:pic>
        <p:nvPicPr>
          <p:cNvPr id="13" name="Imagem 12" descr="Uma imagem com texto, recibo&#10;&#10;Descrição gerada automaticamente">
            <a:extLst>
              <a:ext uri="{FF2B5EF4-FFF2-40B4-BE49-F238E27FC236}">
                <a16:creationId xmlns:a16="http://schemas.microsoft.com/office/drawing/2014/main" id="{3CA401CF-6F34-BC11-D1AB-2002C6820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043" y="2326740"/>
            <a:ext cx="2171047" cy="2986274"/>
          </a:xfrm>
          <a:prstGeom prst="rect">
            <a:avLst/>
          </a:prstGeom>
        </p:spPr>
      </p:pic>
    </p:spTree>
    <p:extLst>
      <p:ext uri="{BB962C8B-B14F-4D97-AF65-F5344CB8AC3E}">
        <p14:creationId xmlns:p14="http://schemas.microsoft.com/office/powerpoint/2010/main" val="1423096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0604D-3911-38FE-3999-CA9FFD68F7B5}"/>
              </a:ext>
            </a:extLst>
          </p:cNvPr>
          <p:cNvSpPr>
            <a:spLocks noGrp="1"/>
          </p:cNvSpPr>
          <p:nvPr>
            <p:ph type="title"/>
          </p:nvPr>
        </p:nvSpPr>
        <p:spPr/>
        <p:txBody>
          <a:bodyPr/>
          <a:lstStyle/>
          <a:p>
            <a:r>
              <a:rPr lang="pt-PT" dirty="0"/>
              <a:t>Background – YOLOv4 (3)</a:t>
            </a:r>
          </a:p>
        </p:txBody>
      </p:sp>
      <p:sp>
        <p:nvSpPr>
          <p:cNvPr id="3" name="Marcador de Posição de Conteúdo 2">
            <a:extLst>
              <a:ext uri="{FF2B5EF4-FFF2-40B4-BE49-F238E27FC236}">
                <a16:creationId xmlns:a16="http://schemas.microsoft.com/office/drawing/2014/main" id="{C53D52FD-0677-E957-6E2E-20D033F641AB}"/>
              </a:ext>
            </a:extLst>
          </p:cNvPr>
          <p:cNvSpPr>
            <a:spLocks noGrp="1"/>
          </p:cNvSpPr>
          <p:nvPr>
            <p:ph idx="1"/>
          </p:nvPr>
        </p:nvSpPr>
        <p:spPr>
          <a:xfrm>
            <a:off x="838200" y="1825625"/>
            <a:ext cx="5435600" cy="4351338"/>
          </a:xfrm>
        </p:spPr>
        <p:txBody>
          <a:bodyPr>
            <a:normAutofit/>
          </a:bodyPr>
          <a:lstStyle/>
          <a:p>
            <a:r>
              <a:rPr lang="pt-PT" dirty="0"/>
              <a:t>Top performance</a:t>
            </a:r>
          </a:p>
          <a:p>
            <a:pPr lvl="1"/>
            <a:r>
              <a:rPr lang="en-US" dirty="0"/>
              <a:t>Object recognition and region segmentation</a:t>
            </a:r>
          </a:p>
          <a:p>
            <a:r>
              <a:rPr lang="en-US" dirty="0"/>
              <a:t>Structure</a:t>
            </a:r>
          </a:p>
          <a:p>
            <a:pPr lvl="1"/>
            <a:r>
              <a:rPr lang="pt-PT" dirty="0" err="1"/>
              <a:t>Backbone</a:t>
            </a:r>
            <a:r>
              <a:rPr lang="pt-PT" dirty="0"/>
              <a:t>:</a:t>
            </a:r>
          </a:p>
          <a:p>
            <a:pPr lvl="2"/>
            <a:r>
              <a:rPr lang="pt-PT" dirty="0"/>
              <a:t>CSPDarknet53</a:t>
            </a:r>
          </a:p>
          <a:p>
            <a:pPr lvl="1"/>
            <a:r>
              <a:rPr lang="pt-PT" dirty="0"/>
              <a:t>NECK:</a:t>
            </a:r>
          </a:p>
          <a:p>
            <a:pPr lvl="2"/>
            <a:r>
              <a:rPr lang="pt-PT" dirty="0"/>
              <a:t>SPP </a:t>
            </a:r>
            <a:r>
              <a:rPr lang="pt-PT" dirty="0" err="1"/>
              <a:t>block</a:t>
            </a:r>
            <a:endParaRPr lang="pt-PT" dirty="0"/>
          </a:p>
          <a:p>
            <a:pPr lvl="2"/>
            <a:r>
              <a:rPr lang="pt-PT" dirty="0" err="1"/>
              <a:t>PANet</a:t>
            </a:r>
            <a:r>
              <a:rPr lang="pt-PT" dirty="0"/>
              <a:t> </a:t>
            </a:r>
          </a:p>
          <a:p>
            <a:pPr lvl="1"/>
            <a:r>
              <a:rPr lang="pt-PT" dirty="0" err="1"/>
              <a:t>Head</a:t>
            </a:r>
            <a:r>
              <a:rPr lang="pt-PT" dirty="0"/>
              <a:t>:</a:t>
            </a:r>
          </a:p>
          <a:p>
            <a:pPr lvl="2"/>
            <a:r>
              <a:rPr lang="pt-PT" dirty="0"/>
              <a:t> YOLOv3</a:t>
            </a:r>
          </a:p>
        </p:txBody>
      </p:sp>
      <p:sp>
        <p:nvSpPr>
          <p:cNvPr id="4" name="Marcador de Posição do Número do Diapositivo 3">
            <a:extLst>
              <a:ext uri="{FF2B5EF4-FFF2-40B4-BE49-F238E27FC236}">
                <a16:creationId xmlns:a16="http://schemas.microsoft.com/office/drawing/2014/main" id="{1E25B2CA-44F2-FE9C-9D66-2DAD50E37BBC}"/>
              </a:ext>
            </a:extLst>
          </p:cNvPr>
          <p:cNvSpPr>
            <a:spLocks noGrp="1"/>
          </p:cNvSpPr>
          <p:nvPr>
            <p:ph type="sldNum" sz="quarter" idx="12"/>
          </p:nvPr>
        </p:nvSpPr>
        <p:spPr/>
        <p:txBody>
          <a:bodyPr/>
          <a:lstStyle/>
          <a:p>
            <a:fld id="{6ADD9E23-0557-4D7D-A77C-8EC73AB41FF6}" type="slidenum">
              <a:rPr lang="pt-PT" smtClean="0"/>
              <a:t>7</a:t>
            </a:fld>
            <a:endParaRPr lang="pt-PT"/>
          </a:p>
        </p:txBody>
      </p:sp>
      <p:pic>
        <p:nvPicPr>
          <p:cNvPr id="6" name="Imagem 5">
            <a:extLst>
              <a:ext uri="{FF2B5EF4-FFF2-40B4-BE49-F238E27FC236}">
                <a16:creationId xmlns:a16="http://schemas.microsoft.com/office/drawing/2014/main" id="{96AE810A-87BC-B43A-0A69-961A222C6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677" y="3428466"/>
            <a:ext cx="3657600" cy="2002294"/>
          </a:xfrm>
          <a:prstGeom prst="rect">
            <a:avLst/>
          </a:prstGeom>
        </p:spPr>
      </p:pic>
      <p:pic>
        <p:nvPicPr>
          <p:cNvPr id="8" name="Imagem 7">
            <a:extLst>
              <a:ext uri="{FF2B5EF4-FFF2-40B4-BE49-F238E27FC236}">
                <a16:creationId xmlns:a16="http://schemas.microsoft.com/office/drawing/2014/main" id="{C204F213-1A65-FBD6-C2E6-EDA09BAB6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953476"/>
            <a:ext cx="3657600" cy="1583860"/>
          </a:xfrm>
          <a:prstGeom prst="rect">
            <a:avLst/>
          </a:prstGeom>
        </p:spPr>
      </p:pic>
    </p:spTree>
    <p:extLst>
      <p:ext uri="{BB962C8B-B14F-4D97-AF65-F5344CB8AC3E}">
        <p14:creationId xmlns:p14="http://schemas.microsoft.com/office/powerpoint/2010/main" val="357503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0604D-3911-38FE-3999-CA9FFD68F7B5}"/>
              </a:ext>
            </a:extLst>
          </p:cNvPr>
          <p:cNvSpPr>
            <a:spLocks noGrp="1"/>
          </p:cNvSpPr>
          <p:nvPr>
            <p:ph type="title"/>
          </p:nvPr>
        </p:nvSpPr>
        <p:spPr/>
        <p:txBody>
          <a:bodyPr/>
          <a:lstStyle/>
          <a:p>
            <a:r>
              <a:rPr lang="pt-PT" dirty="0"/>
              <a:t>Background - </a:t>
            </a:r>
            <a:r>
              <a:rPr lang="pt-PT" dirty="0" err="1"/>
              <a:t>Transformers</a:t>
            </a:r>
            <a:endParaRPr lang="pt-PT" dirty="0"/>
          </a:p>
        </p:txBody>
      </p:sp>
      <p:sp>
        <p:nvSpPr>
          <p:cNvPr id="3" name="Marcador de Posição de Conteúdo 2">
            <a:extLst>
              <a:ext uri="{FF2B5EF4-FFF2-40B4-BE49-F238E27FC236}">
                <a16:creationId xmlns:a16="http://schemas.microsoft.com/office/drawing/2014/main" id="{C53D52FD-0677-E957-6E2E-20D033F641AB}"/>
              </a:ext>
            </a:extLst>
          </p:cNvPr>
          <p:cNvSpPr>
            <a:spLocks noGrp="1"/>
          </p:cNvSpPr>
          <p:nvPr>
            <p:ph idx="1"/>
          </p:nvPr>
        </p:nvSpPr>
        <p:spPr/>
        <p:txBody>
          <a:bodyPr/>
          <a:lstStyle/>
          <a:p>
            <a:r>
              <a:rPr lang="pt-PT" dirty="0" err="1"/>
              <a:t>Based</a:t>
            </a:r>
            <a:r>
              <a:rPr lang="pt-PT" dirty="0"/>
              <a:t> </a:t>
            </a:r>
            <a:r>
              <a:rPr lang="pt-PT" dirty="0" err="1"/>
              <a:t>on</a:t>
            </a:r>
            <a:r>
              <a:rPr lang="pt-PT" dirty="0"/>
              <a:t> self-</a:t>
            </a:r>
            <a:r>
              <a:rPr lang="pt-PT" dirty="0" err="1"/>
              <a:t>attention</a:t>
            </a:r>
            <a:endParaRPr lang="pt-PT" dirty="0"/>
          </a:p>
          <a:p>
            <a:r>
              <a:rPr lang="pt-PT" dirty="0" err="1"/>
              <a:t>Sequence</a:t>
            </a:r>
            <a:r>
              <a:rPr lang="pt-PT" dirty="0"/>
              <a:t> to </a:t>
            </a:r>
            <a:r>
              <a:rPr lang="pt-PT" dirty="0" err="1"/>
              <a:t>sequence</a:t>
            </a:r>
            <a:r>
              <a:rPr lang="pt-PT" dirty="0"/>
              <a:t> </a:t>
            </a:r>
            <a:r>
              <a:rPr lang="pt-PT" dirty="0" err="1"/>
              <a:t>model</a:t>
            </a:r>
            <a:r>
              <a:rPr lang="pt-PT" dirty="0"/>
              <a:t>.</a:t>
            </a:r>
          </a:p>
        </p:txBody>
      </p:sp>
      <p:pic>
        <p:nvPicPr>
          <p:cNvPr id="4" name="Picture 4">
            <a:extLst>
              <a:ext uri="{FF2B5EF4-FFF2-40B4-BE49-F238E27FC236}">
                <a16:creationId xmlns:a16="http://schemas.microsoft.com/office/drawing/2014/main" id="{89190533-84C7-6E87-2F7E-CBFBE2993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645211" y="2112604"/>
            <a:ext cx="6208678" cy="357488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Posição do Número do Diapositivo 4">
            <a:extLst>
              <a:ext uri="{FF2B5EF4-FFF2-40B4-BE49-F238E27FC236}">
                <a16:creationId xmlns:a16="http://schemas.microsoft.com/office/drawing/2014/main" id="{FDF8E56C-ACA6-AA4A-2002-DCAAB502AC7B}"/>
              </a:ext>
            </a:extLst>
          </p:cNvPr>
          <p:cNvSpPr>
            <a:spLocks noGrp="1"/>
          </p:cNvSpPr>
          <p:nvPr>
            <p:ph type="sldNum" sz="quarter" idx="12"/>
          </p:nvPr>
        </p:nvSpPr>
        <p:spPr/>
        <p:txBody>
          <a:bodyPr/>
          <a:lstStyle/>
          <a:p>
            <a:fld id="{6ADD9E23-0557-4D7D-A77C-8EC73AB41FF6}" type="slidenum">
              <a:rPr lang="pt-PT" smtClean="0"/>
              <a:t>8</a:t>
            </a:fld>
            <a:endParaRPr lang="pt-PT"/>
          </a:p>
        </p:txBody>
      </p:sp>
    </p:spTree>
    <p:extLst>
      <p:ext uri="{BB962C8B-B14F-4D97-AF65-F5344CB8AC3E}">
        <p14:creationId xmlns:p14="http://schemas.microsoft.com/office/powerpoint/2010/main" val="1372636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0604D-3911-38FE-3999-CA9FFD68F7B5}"/>
              </a:ext>
            </a:extLst>
          </p:cNvPr>
          <p:cNvSpPr>
            <a:spLocks noGrp="1"/>
          </p:cNvSpPr>
          <p:nvPr>
            <p:ph type="title"/>
          </p:nvPr>
        </p:nvSpPr>
        <p:spPr/>
        <p:txBody>
          <a:bodyPr/>
          <a:lstStyle/>
          <a:p>
            <a:r>
              <a:rPr lang="pt-PT" dirty="0"/>
              <a:t>Background - </a:t>
            </a:r>
            <a:r>
              <a:rPr lang="pt-PT" dirty="0" err="1"/>
              <a:t>Transformers</a:t>
            </a:r>
            <a:endParaRPr lang="pt-PT" dirty="0"/>
          </a:p>
        </p:txBody>
      </p:sp>
      <p:sp>
        <p:nvSpPr>
          <p:cNvPr id="3" name="Marcador de Posição de Conteúdo 2">
            <a:extLst>
              <a:ext uri="{FF2B5EF4-FFF2-40B4-BE49-F238E27FC236}">
                <a16:creationId xmlns:a16="http://schemas.microsoft.com/office/drawing/2014/main" id="{C53D52FD-0677-E957-6E2E-20D033F641AB}"/>
              </a:ext>
            </a:extLst>
          </p:cNvPr>
          <p:cNvSpPr>
            <a:spLocks noGrp="1"/>
          </p:cNvSpPr>
          <p:nvPr>
            <p:ph idx="1"/>
          </p:nvPr>
        </p:nvSpPr>
        <p:spPr/>
        <p:txBody>
          <a:bodyPr/>
          <a:lstStyle/>
          <a:p>
            <a:r>
              <a:rPr lang="pt-PT" dirty="0" err="1"/>
              <a:t>Based</a:t>
            </a:r>
            <a:r>
              <a:rPr lang="pt-PT" dirty="0"/>
              <a:t> </a:t>
            </a:r>
            <a:r>
              <a:rPr lang="pt-PT" dirty="0" err="1"/>
              <a:t>on</a:t>
            </a:r>
            <a:r>
              <a:rPr lang="pt-PT" dirty="0"/>
              <a:t> self-</a:t>
            </a:r>
            <a:r>
              <a:rPr lang="pt-PT" dirty="0" err="1"/>
              <a:t>attention</a:t>
            </a:r>
            <a:endParaRPr lang="pt-PT" dirty="0"/>
          </a:p>
          <a:p>
            <a:r>
              <a:rPr lang="pt-PT" dirty="0" err="1"/>
              <a:t>Sequence</a:t>
            </a:r>
            <a:r>
              <a:rPr lang="pt-PT" dirty="0"/>
              <a:t> to </a:t>
            </a:r>
            <a:r>
              <a:rPr lang="pt-PT" dirty="0" err="1"/>
              <a:t>sequence</a:t>
            </a:r>
            <a:r>
              <a:rPr lang="pt-PT" dirty="0"/>
              <a:t> </a:t>
            </a:r>
            <a:r>
              <a:rPr lang="pt-PT" dirty="0" err="1"/>
              <a:t>model</a:t>
            </a:r>
            <a:r>
              <a:rPr lang="pt-PT" dirty="0"/>
              <a:t>.</a:t>
            </a:r>
          </a:p>
        </p:txBody>
      </p:sp>
      <p:pic>
        <p:nvPicPr>
          <p:cNvPr id="4" name="Picture 4">
            <a:extLst>
              <a:ext uri="{FF2B5EF4-FFF2-40B4-BE49-F238E27FC236}">
                <a16:creationId xmlns:a16="http://schemas.microsoft.com/office/drawing/2014/main" id="{89190533-84C7-6E87-2F7E-CBFBE29936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030"/>
          <a:stretch/>
        </p:blipFill>
        <p:spPr bwMode="auto">
          <a:xfrm>
            <a:off x="7400851" y="1870075"/>
            <a:ext cx="2419497" cy="357488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Posição do Número do Diapositivo 4">
            <a:extLst>
              <a:ext uri="{FF2B5EF4-FFF2-40B4-BE49-F238E27FC236}">
                <a16:creationId xmlns:a16="http://schemas.microsoft.com/office/drawing/2014/main" id="{FDF8E56C-ACA6-AA4A-2002-DCAAB502AC7B}"/>
              </a:ext>
            </a:extLst>
          </p:cNvPr>
          <p:cNvSpPr>
            <a:spLocks noGrp="1"/>
          </p:cNvSpPr>
          <p:nvPr>
            <p:ph type="sldNum" sz="quarter" idx="12"/>
          </p:nvPr>
        </p:nvSpPr>
        <p:spPr/>
        <p:txBody>
          <a:bodyPr/>
          <a:lstStyle/>
          <a:p>
            <a:fld id="{6ADD9E23-0557-4D7D-A77C-8EC73AB41FF6}" type="slidenum">
              <a:rPr lang="pt-PT" smtClean="0"/>
              <a:t>9</a:t>
            </a:fld>
            <a:endParaRPr lang="pt-PT"/>
          </a:p>
        </p:txBody>
      </p:sp>
    </p:spTree>
    <p:extLst>
      <p:ext uri="{BB962C8B-B14F-4D97-AF65-F5344CB8AC3E}">
        <p14:creationId xmlns:p14="http://schemas.microsoft.com/office/powerpoint/2010/main" val="334268361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5763</TotalTime>
  <Words>4612</Words>
  <Application>Microsoft Office PowerPoint</Application>
  <PresentationFormat>Ecrã Panorâmico</PresentationFormat>
  <Paragraphs>364</Paragraphs>
  <Slides>36</Slides>
  <Notes>35</Notes>
  <HiddenSlides>5</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36</vt:i4>
      </vt:variant>
    </vt:vector>
  </HeadingPairs>
  <TitlesOfParts>
    <vt:vector size="40" baseType="lpstr">
      <vt:lpstr>Arial</vt:lpstr>
      <vt:lpstr>Calibri</vt:lpstr>
      <vt:lpstr>Calibri Light</vt:lpstr>
      <vt:lpstr>Tema do Office</vt:lpstr>
      <vt:lpstr>Deep Learning Methods for Processing Digitized Herbarium Specimens</vt:lpstr>
      <vt:lpstr>Motivation</vt:lpstr>
      <vt:lpstr>Proposal</vt:lpstr>
      <vt:lpstr>Presentation Structure</vt:lpstr>
      <vt:lpstr>Background – YOLOv4 (1)</vt:lpstr>
      <vt:lpstr>Background – YOLOv4 (2)</vt:lpstr>
      <vt:lpstr>Background – YOLOv4 (3)</vt:lpstr>
      <vt:lpstr>Background - Transformers</vt:lpstr>
      <vt:lpstr>Background - Transformers</vt:lpstr>
      <vt:lpstr>Background - Transformers</vt:lpstr>
      <vt:lpstr>Presentation Structure</vt:lpstr>
      <vt:lpstr>Dataset</vt:lpstr>
      <vt:lpstr>Data Preparation</vt:lpstr>
      <vt:lpstr>Pre-Processing Module</vt:lpstr>
      <vt:lpstr>Pre-Processing Module</vt:lpstr>
      <vt:lpstr>Pre-processing Module</vt:lpstr>
      <vt:lpstr>Pre-processing Module</vt:lpstr>
      <vt:lpstr>Pre-Processing Module</vt:lpstr>
      <vt:lpstr>Pre-Processing Module</vt:lpstr>
      <vt:lpstr>Pre-Processing Module</vt:lpstr>
      <vt:lpstr>Pre-Processing Module</vt:lpstr>
      <vt:lpstr>Pre-Processing Module</vt:lpstr>
      <vt:lpstr>Pre-Processing Module</vt:lpstr>
      <vt:lpstr>Neural Model</vt:lpstr>
      <vt:lpstr>Custom Encoder</vt:lpstr>
      <vt:lpstr>Custom Encoder</vt:lpstr>
      <vt:lpstr>Custom Encoder</vt:lpstr>
      <vt:lpstr>Custom Decoder</vt:lpstr>
      <vt:lpstr>Custom Decoder</vt:lpstr>
      <vt:lpstr>Custom Decoder</vt:lpstr>
      <vt:lpstr>Early Testing</vt:lpstr>
      <vt:lpstr>Early Testing</vt:lpstr>
      <vt:lpstr>Results</vt:lpstr>
      <vt:lpstr>Results</vt:lpstr>
      <vt:lpstr>Conclusions and Future Work</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Methods for Processing Digitized Herbarium Specimens</dc:title>
  <dc:creator>Filipe Lucas Borges Seleiro Martins</dc:creator>
  <cp:lastModifiedBy>Filipe Lucas Borges Seleiro Martins</cp:lastModifiedBy>
  <cp:revision>23</cp:revision>
  <dcterms:created xsi:type="dcterms:W3CDTF">2022-06-06T10:41:53Z</dcterms:created>
  <dcterms:modified xsi:type="dcterms:W3CDTF">2022-06-15T16:27:03Z</dcterms:modified>
</cp:coreProperties>
</file>